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58" r:id="rId3"/>
    <p:sldId id="329" r:id="rId4"/>
    <p:sldId id="277" r:id="rId5"/>
    <p:sldId id="330" r:id="rId6"/>
    <p:sldId id="323" r:id="rId7"/>
    <p:sldId id="325" r:id="rId8"/>
    <p:sldId id="326" r:id="rId9"/>
    <p:sldId id="279" r:id="rId10"/>
    <p:sldId id="331" r:id="rId11"/>
    <p:sldId id="281" r:id="rId12"/>
    <p:sldId id="332" r:id="rId13"/>
    <p:sldId id="283" r:id="rId14"/>
    <p:sldId id="280" r:id="rId15"/>
    <p:sldId id="284" r:id="rId16"/>
    <p:sldId id="333" r:id="rId17"/>
    <p:sldId id="286" r:id="rId18"/>
    <p:sldId id="334" r:id="rId19"/>
    <p:sldId id="288" r:id="rId20"/>
    <p:sldId id="335" r:id="rId21"/>
    <p:sldId id="272" r:id="rId22"/>
    <p:sldId id="273"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2" d="100"/>
          <a:sy n="52" d="100"/>
        </p:scale>
        <p:origin x="751"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60A8AD-D5FA-4555-8C88-87986EC078DC}" type="datetimeFigureOut">
              <a:rPr lang="fr-FR" smtClean="0"/>
              <a:t>02/04/2025</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F1ABA0-0871-4A79-BCD4-DC2F4B1FFD27}" type="slidenum">
              <a:rPr lang="fr-FR" smtClean="0"/>
              <a:t>‹#›</a:t>
            </a:fld>
            <a:endParaRPr lang="fr-FR"/>
          </a:p>
        </p:txBody>
      </p:sp>
    </p:spTree>
    <p:extLst>
      <p:ext uri="{BB962C8B-B14F-4D97-AF65-F5344CB8AC3E}">
        <p14:creationId xmlns:p14="http://schemas.microsoft.com/office/powerpoint/2010/main" val="1178691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E1775-2536-428A-8E28-9C2A69D8A4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CF88BB9E-B656-4D0E-A650-0094BCA503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F6BC1F13-7B88-4F05-A0CB-E6B10B93F404}"/>
              </a:ext>
            </a:extLst>
          </p:cNvPr>
          <p:cNvSpPr>
            <a:spLocks noGrp="1"/>
          </p:cNvSpPr>
          <p:nvPr>
            <p:ph type="dt" sz="half" idx="10"/>
          </p:nvPr>
        </p:nvSpPr>
        <p:spPr/>
        <p:txBody>
          <a:bodyPr/>
          <a:lstStyle/>
          <a:p>
            <a:fld id="{87195531-7339-4E72-B311-747AF46A74A9}" type="datetimeFigureOut">
              <a:rPr lang="fr-FR" smtClean="0"/>
              <a:t>02/04/2025</a:t>
            </a:fld>
            <a:endParaRPr lang="fr-FR"/>
          </a:p>
        </p:txBody>
      </p:sp>
      <p:sp>
        <p:nvSpPr>
          <p:cNvPr id="5" name="Footer Placeholder 4">
            <a:extLst>
              <a:ext uri="{FF2B5EF4-FFF2-40B4-BE49-F238E27FC236}">
                <a16:creationId xmlns:a16="http://schemas.microsoft.com/office/drawing/2014/main" id="{494EA744-F71F-49FA-8D2E-3D9DD822398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639AE6FD-55C4-4289-BFEA-FD15803CBA94}"/>
              </a:ext>
            </a:extLst>
          </p:cNvPr>
          <p:cNvSpPr>
            <a:spLocks noGrp="1"/>
          </p:cNvSpPr>
          <p:nvPr>
            <p:ph type="sldNum" sz="quarter" idx="12"/>
          </p:nvPr>
        </p:nvSpPr>
        <p:spPr/>
        <p:txBody>
          <a:bodyPr/>
          <a:lstStyle/>
          <a:p>
            <a:fld id="{C5FE7955-F38F-4886-B936-11B9A71C249D}" type="slidenum">
              <a:rPr lang="fr-FR" smtClean="0"/>
              <a:t>‹#›</a:t>
            </a:fld>
            <a:endParaRPr lang="fr-FR"/>
          </a:p>
        </p:txBody>
      </p:sp>
    </p:spTree>
    <p:extLst>
      <p:ext uri="{BB962C8B-B14F-4D97-AF65-F5344CB8AC3E}">
        <p14:creationId xmlns:p14="http://schemas.microsoft.com/office/powerpoint/2010/main" val="3996271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D25CB-B445-49E8-B7CC-E8E7FC9A9676}"/>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0697F1C2-4ACE-4E4D-976E-7B4A13EE36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2FF257B0-4FA1-46A2-B6C6-AC4131228A66}"/>
              </a:ext>
            </a:extLst>
          </p:cNvPr>
          <p:cNvSpPr>
            <a:spLocks noGrp="1"/>
          </p:cNvSpPr>
          <p:nvPr>
            <p:ph type="dt" sz="half" idx="10"/>
          </p:nvPr>
        </p:nvSpPr>
        <p:spPr/>
        <p:txBody>
          <a:bodyPr/>
          <a:lstStyle/>
          <a:p>
            <a:fld id="{87195531-7339-4E72-B311-747AF46A74A9}" type="datetimeFigureOut">
              <a:rPr lang="fr-FR" smtClean="0"/>
              <a:t>02/04/2025</a:t>
            </a:fld>
            <a:endParaRPr lang="fr-FR"/>
          </a:p>
        </p:txBody>
      </p:sp>
      <p:sp>
        <p:nvSpPr>
          <p:cNvPr id="5" name="Footer Placeholder 4">
            <a:extLst>
              <a:ext uri="{FF2B5EF4-FFF2-40B4-BE49-F238E27FC236}">
                <a16:creationId xmlns:a16="http://schemas.microsoft.com/office/drawing/2014/main" id="{C01DDF5D-A54F-48BF-8951-37D1356C19C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7472EDB-2889-4166-8B60-16D687177F6A}"/>
              </a:ext>
            </a:extLst>
          </p:cNvPr>
          <p:cNvSpPr>
            <a:spLocks noGrp="1"/>
          </p:cNvSpPr>
          <p:nvPr>
            <p:ph type="sldNum" sz="quarter" idx="12"/>
          </p:nvPr>
        </p:nvSpPr>
        <p:spPr/>
        <p:txBody>
          <a:bodyPr/>
          <a:lstStyle/>
          <a:p>
            <a:fld id="{C5FE7955-F38F-4886-B936-11B9A71C249D}" type="slidenum">
              <a:rPr lang="fr-FR" smtClean="0"/>
              <a:t>‹#›</a:t>
            </a:fld>
            <a:endParaRPr lang="fr-FR"/>
          </a:p>
        </p:txBody>
      </p:sp>
    </p:spTree>
    <p:extLst>
      <p:ext uri="{BB962C8B-B14F-4D97-AF65-F5344CB8AC3E}">
        <p14:creationId xmlns:p14="http://schemas.microsoft.com/office/powerpoint/2010/main" val="1275994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C1BB6-BD25-4B22-B536-C06ACF1758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8D4ED193-0B88-4FFD-96AC-6D0947C090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38FF6B-0214-4CF3-97C0-398895EEEBCD}"/>
              </a:ext>
            </a:extLst>
          </p:cNvPr>
          <p:cNvSpPr>
            <a:spLocks noGrp="1"/>
          </p:cNvSpPr>
          <p:nvPr>
            <p:ph type="dt" sz="half" idx="10"/>
          </p:nvPr>
        </p:nvSpPr>
        <p:spPr/>
        <p:txBody>
          <a:bodyPr/>
          <a:lstStyle/>
          <a:p>
            <a:fld id="{87195531-7339-4E72-B311-747AF46A74A9}" type="datetimeFigureOut">
              <a:rPr lang="fr-FR" smtClean="0"/>
              <a:t>02/04/2025</a:t>
            </a:fld>
            <a:endParaRPr lang="fr-FR"/>
          </a:p>
        </p:txBody>
      </p:sp>
      <p:sp>
        <p:nvSpPr>
          <p:cNvPr id="5" name="Footer Placeholder 4">
            <a:extLst>
              <a:ext uri="{FF2B5EF4-FFF2-40B4-BE49-F238E27FC236}">
                <a16:creationId xmlns:a16="http://schemas.microsoft.com/office/drawing/2014/main" id="{62E53D17-4F80-4518-AE58-A28F6603571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C0382630-D664-4430-A30B-74B69E6007F7}"/>
              </a:ext>
            </a:extLst>
          </p:cNvPr>
          <p:cNvSpPr>
            <a:spLocks noGrp="1"/>
          </p:cNvSpPr>
          <p:nvPr>
            <p:ph type="sldNum" sz="quarter" idx="12"/>
          </p:nvPr>
        </p:nvSpPr>
        <p:spPr/>
        <p:txBody>
          <a:bodyPr/>
          <a:lstStyle/>
          <a:p>
            <a:fld id="{C5FE7955-F38F-4886-B936-11B9A71C249D}" type="slidenum">
              <a:rPr lang="fr-FR" smtClean="0"/>
              <a:t>‹#›</a:t>
            </a:fld>
            <a:endParaRPr lang="fr-FR"/>
          </a:p>
        </p:txBody>
      </p:sp>
    </p:spTree>
    <p:extLst>
      <p:ext uri="{BB962C8B-B14F-4D97-AF65-F5344CB8AC3E}">
        <p14:creationId xmlns:p14="http://schemas.microsoft.com/office/powerpoint/2010/main" val="2516815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3CA90-5783-410D-9D0A-F443F2547CB5}"/>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FC945CB1-A6D5-4BF3-ADAF-1D8B2F01C6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87D94736-A184-4A4B-B1FF-FD38751102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19157C11-7D24-43DA-94AA-17FF3C8D14F0}"/>
              </a:ext>
            </a:extLst>
          </p:cNvPr>
          <p:cNvSpPr>
            <a:spLocks noGrp="1"/>
          </p:cNvSpPr>
          <p:nvPr>
            <p:ph type="dt" sz="half" idx="10"/>
          </p:nvPr>
        </p:nvSpPr>
        <p:spPr/>
        <p:txBody>
          <a:bodyPr/>
          <a:lstStyle/>
          <a:p>
            <a:fld id="{87195531-7339-4E72-B311-747AF46A74A9}" type="datetimeFigureOut">
              <a:rPr lang="fr-FR" smtClean="0"/>
              <a:t>02/04/2025</a:t>
            </a:fld>
            <a:endParaRPr lang="fr-FR"/>
          </a:p>
        </p:txBody>
      </p:sp>
      <p:sp>
        <p:nvSpPr>
          <p:cNvPr id="6" name="Footer Placeholder 5">
            <a:extLst>
              <a:ext uri="{FF2B5EF4-FFF2-40B4-BE49-F238E27FC236}">
                <a16:creationId xmlns:a16="http://schemas.microsoft.com/office/drawing/2014/main" id="{59C843F9-88ED-408B-8D89-64C78CCC527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9D35A519-0019-4A40-ABAC-FD21D5A9855A}"/>
              </a:ext>
            </a:extLst>
          </p:cNvPr>
          <p:cNvSpPr>
            <a:spLocks noGrp="1"/>
          </p:cNvSpPr>
          <p:nvPr>
            <p:ph type="sldNum" sz="quarter" idx="12"/>
          </p:nvPr>
        </p:nvSpPr>
        <p:spPr/>
        <p:txBody>
          <a:bodyPr/>
          <a:lstStyle/>
          <a:p>
            <a:fld id="{C5FE7955-F38F-4886-B936-11B9A71C249D}" type="slidenum">
              <a:rPr lang="fr-FR" smtClean="0"/>
              <a:t>‹#›</a:t>
            </a:fld>
            <a:endParaRPr lang="fr-FR"/>
          </a:p>
        </p:txBody>
      </p:sp>
    </p:spTree>
    <p:extLst>
      <p:ext uri="{BB962C8B-B14F-4D97-AF65-F5344CB8AC3E}">
        <p14:creationId xmlns:p14="http://schemas.microsoft.com/office/powerpoint/2010/main" val="2454635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1ECFD-CBD9-42B6-B45E-A65E6B1303C0}"/>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86FC745B-A400-449B-8AC2-8CAFCA4AFE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8415E2-2856-49A3-A50F-8A775E4751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AE447FF2-8295-47B9-9DAD-C1A6B6961D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D592E8-3CF2-4AD5-91A3-A6B63D9F24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EC6D6FC6-1373-4DBD-873D-448484C34438}"/>
              </a:ext>
            </a:extLst>
          </p:cNvPr>
          <p:cNvSpPr>
            <a:spLocks noGrp="1"/>
          </p:cNvSpPr>
          <p:nvPr>
            <p:ph type="dt" sz="half" idx="10"/>
          </p:nvPr>
        </p:nvSpPr>
        <p:spPr/>
        <p:txBody>
          <a:bodyPr/>
          <a:lstStyle/>
          <a:p>
            <a:fld id="{87195531-7339-4E72-B311-747AF46A74A9}" type="datetimeFigureOut">
              <a:rPr lang="fr-FR" smtClean="0"/>
              <a:t>02/04/2025</a:t>
            </a:fld>
            <a:endParaRPr lang="fr-FR"/>
          </a:p>
        </p:txBody>
      </p:sp>
      <p:sp>
        <p:nvSpPr>
          <p:cNvPr id="8" name="Footer Placeholder 7">
            <a:extLst>
              <a:ext uri="{FF2B5EF4-FFF2-40B4-BE49-F238E27FC236}">
                <a16:creationId xmlns:a16="http://schemas.microsoft.com/office/drawing/2014/main" id="{1B1E0EB7-F5A5-46D8-8A43-2D79162DA8B1}"/>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7D530EF3-2F6B-47A9-89EF-35CF66A077AE}"/>
              </a:ext>
            </a:extLst>
          </p:cNvPr>
          <p:cNvSpPr>
            <a:spLocks noGrp="1"/>
          </p:cNvSpPr>
          <p:nvPr>
            <p:ph type="sldNum" sz="quarter" idx="12"/>
          </p:nvPr>
        </p:nvSpPr>
        <p:spPr/>
        <p:txBody>
          <a:bodyPr/>
          <a:lstStyle/>
          <a:p>
            <a:fld id="{C5FE7955-F38F-4886-B936-11B9A71C249D}" type="slidenum">
              <a:rPr lang="fr-FR" smtClean="0"/>
              <a:t>‹#›</a:t>
            </a:fld>
            <a:endParaRPr lang="fr-FR"/>
          </a:p>
        </p:txBody>
      </p:sp>
    </p:spTree>
    <p:extLst>
      <p:ext uri="{BB962C8B-B14F-4D97-AF65-F5344CB8AC3E}">
        <p14:creationId xmlns:p14="http://schemas.microsoft.com/office/powerpoint/2010/main" val="4163160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B721D-255C-439D-ABCB-5348D7EA1E60}"/>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013A7F66-7A65-4FBE-9A49-EF992339C727}"/>
              </a:ext>
            </a:extLst>
          </p:cNvPr>
          <p:cNvSpPr>
            <a:spLocks noGrp="1"/>
          </p:cNvSpPr>
          <p:nvPr>
            <p:ph type="dt" sz="half" idx="10"/>
          </p:nvPr>
        </p:nvSpPr>
        <p:spPr/>
        <p:txBody>
          <a:bodyPr/>
          <a:lstStyle/>
          <a:p>
            <a:fld id="{87195531-7339-4E72-B311-747AF46A74A9}" type="datetimeFigureOut">
              <a:rPr lang="fr-FR" smtClean="0"/>
              <a:t>02/04/2025</a:t>
            </a:fld>
            <a:endParaRPr lang="fr-FR"/>
          </a:p>
        </p:txBody>
      </p:sp>
      <p:sp>
        <p:nvSpPr>
          <p:cNvPr id="4" name="Footer Placeholder 3">
            <a:extLst>
              <a:ext uri="{FF2B5EF4-FFF2-40B4-BE49-F238E27FC236}">
                <a16:creationId xmlns:a16="http://schemas.microsoft.com/office/drawing/2014/main" id="{D9778A7F-6689-4F26-8DA1-617C41399B88}"/>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CD9FB186-55F4-4E5A-8E72-04A0E1B974D8}"/>
              </a:ext>
            </a:extLst>
          </p:cNvPr>
          <p:cNvSpPr>
            <a:spLocks noGrp="1"/>
          </p:cNvSpPr>
          <p:nvPr>
            <p:ph type="sldNum" sz="quarter" idx="12"/>
          </p:nvPr>
        </p:nvSpPr>
        <p:spPr/>
        <p:txBody>
          <a:bodyPr/>
          <a:lstStyle/>
          <a:p>
            <a:fld id="{C5FE7955-F38F-4886-B936-11B9A71C249D}" type="slidenum">
              <a:rPr lang="fr-FR" smtClean="0"/>
              <a:t>‹#›</a:t>
            </a:fld>
            <a:endParaRPr lang="fr-FR"/>
          </a:p>
        </p:txBody>
      </p:sp>
    </p:spTree>
    <p:extLst>
      <p:ext uri="{BB962C8B-B14F-4D97-AF65-F5344CB8AC3E}">
        <p14:creationId xmlns:p14="http://schemas.microsoft.com/office/powerpoint/2010/main" val="4284178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A7AE7E-7F56-4F35-9687-DF612B433D88}"/>
              </a:ext>
            </a:extLst>
          </p:cNvPr>
          <p:cNvSpPr>
            <a:spLocks noGrp="1"/>
          </p:cNvSpPr>
          <p:nvPr>
            <p:ph type="dt" sz="half" idx="10"/>
          </p:nvPr>
        </p:nvSpPr>
        <p:spPr/>
        <p:txBody>
          <a:bodyPr/>
          <a:lstStyle/>
          <a:p>
            <a:fld id="{87195531-7339-4E72-B311-747AF46A74A9}" type="datetimeFigureOut">
              <a:rPr lang="fr-FR" smtClean="0"/>
              <a:t>02/04/2025</a:t>
            </a:fld>
            <a:endParaRPr lang="fr-FR"/>
          </a:p>
        </p:txBody>
      </p:sp>
      <p:sp>
        <p:nvSpPr>
          <p:cNvPr id="3" name="Footer Placeholder 2">
            <a:extLst>
              <a:ext uri="{FF2B5EF4-FFF2-40B4-BE49-F238E27FC236}">
                <a16:creationId xmlns:a16="http://schemas.microsoft.com/office/drawing/2014/main" id="{FC76EEE0-FF10-4CA0-A6BE-AB0AA136952A}"/>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D608E50B-1845-479B-9B6A-E18B73776770}"/>
              </a:ext>
            </a:extLst>
          </p:cNvPr>
          <p:cNvSpPr>
            <a:spLocks noGrp="1"/>
          </p:cNvSpPr>
          <p:nvPr>
            <p:ph type="sldNum" sz="quarter" idx="12"/>
          </p:nvPr>
        </p:nvSpPr>
        <p:spPr/>
        <p:txBody>
          <a:bodyPr/>
          <a:lstStyle/>
          <a:p>
            <a:fld id="{C5FE7955-F38F-4886-B936-11B9A71C249D}" type="slidenum">
              <a:rPr lang="fr-FR" smtClean="0"/>
              <a:t>‹#›</a:t>
            </a:fld>
            <a:endParaRPr lang="fr-FR"/>
          </a:p>
        </p:txBody>
      </p:sp>
    </p:spTree>
    <p:extLst>
      <p:ext uri="{BB962C8B-B14F-4D97-AF65-F5344CB8AC3E}">
        <p14:creationId xmlns:p14="http://schemas.microsoft.com/office/powerpoint/2010/main" val="637131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3DC-567F-4B71-A97F-8076DCA3D1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AF1B07C0-65DE-4353-A964-455C11A4FB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3A819579-DEF5-44D0-BE29-858B3943CC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50A65F-816E-4D1A-B21F-25A1181B4BF6}"/>
              </a:ext>
            </a:extLst>
          </p:cNvPr>
          <p:cNvSpPr>
            <a:spLocks noGrp="1"/>
          </p:cNvSpPr>
          <p:nvPr>
            <p:ph type="dt" sz="half" idx="10"/>
          </p:nvPr>
        </p:nvSpPr>
        <p:spPr/>
        <p:txBody>
          <a:bodyPr/>
          <a:lstStyle/>
          <a:p>
            <a:fld id="{87195531-7339-4E72-B311-747AF46A74A9}" type="datetimeFigureOut">
              <a:rPr lang="fr-FR" smtClean="0"/>
              <a:t>02/04/2025</a:t>
            </a:fld>
            <a:endParaRPr lang="fr-FR"/>
          </a:p>
        </p:txBody>
      </p:sp>
      <p:sp>
        <p:nvSpPr>
          <p:cNvPr id="6" name="Footer Placeholder 5">
            <a:extLst>
              <a:ext uri="{FF2B5EF4-FFF2-40B4-BE49-F238E27FC236}">
                <a16:creationId xmlns:a16="http://schemas.microsoft.com/office/drawing/2014/main" id="{57D9293A-F414-4509-993C-61DEDA06525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7DFE3489-7489-4A5A-8407-49B3538BEA95}"/>
              </a:ext>
            </a:extLst>
          </p:cNvPr>
          <p:cNvSpPr>
            <a:spLocks noGrp="1"/>
          </p:cNvSpPr>
          <p:nvPr>
            <p:ph type="sldNum" sz="quarter" idx="12"/>
          </p:nvPr>
        </p:nvSpPr>
        <p:spPr/>
        <p:txBody>
          <a:bodyPr/>
          <a:lstStyle/>
          <a:p>
            <a:fld id="{C5FE7955-F38F-4886-B936-11B9A71C249D}" type="slidenum">
              <a:rPr lang="fr-FR" smtClean="0"/>
              <a:t>‹#›</a:t>
            </a:fld>
            <a:endParaRPr lang="fr-FR"/>
          </a:p>
        </p:txBody>
      </p:sp>
    </p:spTree>
    <p:extLst>
      <p:ext uri="{BB962C8B-B14F-4D97-AF65-F5344CB8AC3E}">
        <p14:creationId xmlns:p14="http://schemas.microsoft.com/office/powerpoint/2010/main" val="1674450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1F90B-BBE8-4D5F-9457-A4D378CAAE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9F31D11E-470C-4C07-9380-7DB4E7A5EA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779432A4-2FF5-45BE-86CF-F1C818147F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009C3F-F290-43B2-9EF3-E5853F03D0C8}"/>
              </a:ext>
            </a:extLst>
          </p:cNvPr>
          <p:cNvSpPr>
            <a:spLocks noGrp="1"/>
          </p:cNvSpPr>
          <p:nvPr>
            <p:ph type="dt" sz="half" idx="10"/>
          </p:nvPr>
        </p:nvSpPr>
        <p:spPr/>
        <p:txBody>
          <a:bodyPr/>
          <a:lstStyle/>
          <a:p>
            <a:fld id="{87195531-7339-4E72-B311-747AF46A74A9}" type="datetimeFigureOut">
              <a:rPr lang="fr-FR" smtClean="0"/>
              <a:t>02/04/2025</a:t>
            </a:fld>
            <a:endParaRPr lang="fr-FR"/>
          </a:p>
        </p:txBody>
      </p:sp>
      <p:sp>
        <p:nvSpPr>
          <p:cNvPr id="6" name="Footer Placeholder 5">
            <a:extLst>
              <a:ext uri="{FF2B5EF4-FFF2-40B4-BE49-F238E27FC236}">
                <a16:creationId xmlns:a16="http://schemas.microsoft.com/office/drawing/2014/main" id="{06B2D366-E4CD-4808-B754-5C8AD584938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24D94027-9D4E-48D5-A9E7-5FCAA8087640}"/>
              </a:ext>
            </a:extLst>
          </p:cNvPr>
          <p:cNvSpPr>
            <a:spLocks noGrp="1"/>
          </p:cNvSpPr>
          <p:nvPr>
            <p:ph type="sldNum" sz="quarter" idx="12"/>
          </p:nvPr>
        </p:nvSpPr>
        <p:spPr/>
        <p:txBody>
          <a:bodyPr/>
          <a:lstStyle/>
          <a:p>
            <a:fld id="{C5FE7955-F38F-4886-B936-11B9A71C249D}" type="slidenum">
              <a:rPr lang="fr-FR" smtClean="0"/>
              <a:t>‹#›</a:t>
            </a:fld>
            <a:endParaRPr lang="fr-FR"/>
          </a:p>
        </p:txBody>
      </p:sp>
    </p:spTree>
    <p:extLst>
      <p:ext uri="{BB962C8B-B14F-4D97-AF65-F5344CB8AC3E}">
        <p14:creationId xmlns:p14="http://schemas.microsoft.com/office/powerpoint/2010/main" val="1600333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1DA5-FFA5-40DE-9D62-780F541EF53C}"/>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BAA0A2C9-2B87-46CA-A6A2-CE11D3D8A2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32559FFB-6EA7-4823-B2A2-B0D269FC128E}"/>
              </a:ext>
            </a:extLst>
          </p:cNvPr>
          <p:cNvSpPr>
            <a:spLocks noGrp="1"/>
          </p:cNvSpPr>
          <p:nvPr>
            <p:ph type="dt" sz="half" idx="10"/>
          </p:nvPr>
        </p:nvSpPr>
        <p:spPr/>
        <p:txBody>
          <a:bodyPr/>
          <a:lstStyle/>
          <a:p>
            <a:fld id="{87195531-7339-4E72-B311-747AF46A74A9}" type="datetimeFigureOut">
              <a:rPr lang="fr-FR" smtClean="0"/>
              <a:t>02/04/2025</a:t>
            </a:fld>
            <a:endParaRPr lang="fr-FR"/>
          </a:p>
        </p:txBody>
      </p:sp>
      <p:sp>
        <p:nvSpPr>
          <p:cNvPr id="5" name="Footer Placeholder 4">
            <a:extLst>
              <a:ext uri="{FF2B5EF4-FFF2-40B4-BE49-F238E27FC236}">
                <a16:creationId xmlns:a16="http://schemas.microsoft.com/office/drawing/2014/main" id="{F03F6F50-3F61-4959-9DFB-464533597375}"/>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E346EA74-5D6B-4676-803C-32AD755EFEC5}"/>
              </a:ext>
            </a:extLst>
          </p:cNvPr>
          <p:cNvSpPr>
            <a:spLocks noGrp="1"/>
          </p:cNvSpPr>
          <p:nvPr>
            <p:ph type="sldNum" sz="quarter" idx="12"/>
          </p:nvPr>
        </p:nvSpPr>
        <p:spPr/>
        <p:txBody>
          <a:bodyPr/>
          <a:lstStyle/>
          <a:p>
            <a:fld id="{C5FE7955-F38F-4886-B936-11B9A71C249D}" type="slidenum">
              <a:rPr lang="fr-FR" smtClean="0"/>
              <a:t>‹#›</a:t>
            </a:fld>
            <a:endParaRPr lang="fr-FR"/>
          </a:p>
        </p:txBody>
      </p:sp>
    </p:spTree>
    <p:extLst>
      <p:ext uri="{BB962C8B-B14F-4D97-AF65-F5344CB8AC3E}">
        <p14:creationId xmlns:p14="http://schemas.microsoft.com/office/powerpoint/2010/main" val="37326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72E352-BBA2-46E4-A700-608AF7251CA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FD8A2C2D-93A2-44CB-A477-8FBCDC0A90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6096B003-D4D2-4D35-A34C-9C09F26A7C46}"/>
              </a:ext>
            </a:extLst>
          </p:cNvPr>
          <p:cNvSpPr>
            <a:spLocks noGrp="1"/>
          </p:cNvSpPr>
          <p:nvPr>
            <p:ph type="dt" sz="half" idx="10"/>
          </p:nvPr>
        </p:nvSpPr>
        <p:spPr/>
        <p:txBody>
          <a:bodyPr/>
          <a:lstStyle/>
          <a:p>
            <a:fld id="{87195531-7339-4E72-B311-747AF46A74A9}" type="datetimeFigureOut">
              <a:rPr lang="fr-FR" smtClean="0"/>
              <a:t>02/04/2025</a:t>
            </a:fld>
            <a:endParaRPr lang="fr-FR"/>
          </a:p>
        </p:txBody>
      </p:sp>
      <p:sp>
        <p:nvSpPr>
          <p:cNvPr id="5" name="Footer Placeholder 4">
            <a:extLst>
              <a:ext uri="{FF2B5EF4-FFF2-40B4-BE49-F238E27FC236}">
                <a16:creationId xmlns:a16="http://schemas.microsoft.com/office/drawing/2014/main" id="{52804C7C-ADAE-4DB4-B5F3-3155525EDE47}"/>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ED51380-4DA6-46B4-B0CD-B5D8CC5B406E}"/>
              </a:ext>
            </a:extLst>
          </p:cNvPr>
          <p:cNvSpPr>
            <a:spLocks noGrp="1"/>
          </p:cNvSpPr>
          <p:nvPr>
            <p:ph type="sldNum" sz="quarter" idx="12"/>
          </p:nvPr>
        </p:nvSpPr>
        <p:spPr/>
        <p:txBody>
          <a:bodyPr/>
          <a:lstStyle/>
          <a:p>
            <a:fld id="{C5FE7955-F38F-4886-B936-11B9A71C249D}" type="slidenum">
              <a:rPr lang="fr-FR" smtClean="0"/>
              <a:t>‹#›</a:t>
            </a:fld>
            <a:endParaRPr lang="fr-FR"/>
          </a:p>
        </p:txBody>
      </p:sp>
    </p:spTree>
    <p:extLst>
      <p:ext uri="{BB962C8B-B14F-4D97-AF65-F5344CB8AC3E}">
        <p14:creationId xmlns:p14="http://schemas.microsoft.com/office/powerpoint/2010/main" val="397120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C9B227-B9E9-4DA2-8542-1ECB0FBC9A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27E0DAD8-8B7F-4A3E-A589-33B9B186B5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D8784822-0BA8-4E48-B817-109EAA41A4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195531-7339-4E72-B311-747AF46A74A9}" type="datetimeFigureOut">
              <a:rPr lang="fr-FR" smtClean="0"/>
              <a:t>02/04/2025</a:t>
            </a:fld>
            <a:endParaRPr lang="fr-FR"/>
          </a:p>
        </p:txBody>
      </p:sp>
      <p:sp>
        <p:nvSpPr>
          <p:cNvPr id="5" name="Footer Placeholder 4">
            <a:extLst>
              <a:ext uri="{FF2B5EF4-FFF2-40B4-BE49-F238E27FC236}">
                <a16:creationId xmlns:a16="http://schemas.microsoft.com/office/drawing/2014/main" id="{68C93497-69B5-45C7-B2D9-B49B61BBA9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CD301387-BE5B-4F6D-BE27-123F6F7393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FE7955-F38F-4886-B936-11B9A71C249D}" type="slidenum">
              <a:rPr lang="fr-FR" smtClean="0"/>
              <a:t>‹#›</a:t>
            </a:fld>
            <a:endParaRPr lang="fr-FR"/>
          </a:p>
        </p:txBody>
      </p:sp>
    </p:spTree>
    <p:extLst>
      <p:ext uri="{BB962C8B-B14F-4D97-AF65-F5344CB8AC3E}">
        <p14:creationId xmlns:p14="http://schemas.microsoft.com/office/powerpoint/2010/main" val="2561979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467F08-3E3C-D31E-D36D-19DCD9C18BDE}"/>
              </a:ext>
            </a:extLst>
          </p:cNvPr>
          <p:cNvSpPr>
            <a:spLocks noGrp="1"/>
          </p:cNvSpPr>
          <p:nvPr>
            <p:ph type="ctrTitle"/>
          </p:nvPr>
        </p:nvSpPr>
        <p:spPr/>
        <p:txBody>
          <a:bodyPr/>
          <a:lstStyle/>
          <a:p>
            <a:r>
              <a:rPr lang="fr-FR">
                <a:latin typeface="Times New Roman" panose="02020603050405020304" pitchFamily="18" charset="0"/>
                <a:cs typeface="Times New Roman" panose="02020603050405020304" pitchFamily="18" charset="0"/>
              </a:rPr>
              <a:t>Chapitre 3</a:t>
            </a:r>
            <a:endParaRPr lang="fr-FR" dirty="0">
              <a:latin typeface="Times New Roman" panose="02020603050405020304" pitchFamily="18" charset="0"/>
              <a:cs typeface="Times New Roman" panose="02020603050405020304" pitchFamily="18" charset="0"/>
            </a:endParaRPr>
          </a:p>
        </p:txBody>
      </p:sp>
      <p:sp>
        <p:nvSpPr>
          <p:cNvPr id="3" name="Sous-titre 2">
            <a:extLst>
              <a:ext uri="{FF2B5EF4-FFF2-40B4-BE49-F238E27FC236}">
                <a16:creationId xmlns:a16="http://schemas.microsoft.com/office/drawing/2014/main" id="{53DDB5EB-62B3-8011-E359-A96F8A8F1B77}"/>
              </a:ext>
            </a:extLst>
          </p:cNvPr>
          <p:cNvSpPr>
            <a:spLocks noGrp="1"/>
          </p:cNvSpPr>
          <p:nvPr>
            <p:ph type="subTitle" idx="1"/>
          </p:nvPr>
        </p:nvSpPr>
        <p:spPr/>
        <p:txBody>
          <a:bodyPr>
            <a:noAutofit/>
          </a:bodyPr>
          <a:lstStyle/>
          <a:p>
            <a:endParaRPr lang="fr-FR" sz="3600" b="1" dirty="0">
              <a:latin typeface="Times New Roman" panose="02020603050405020304" pitchFamily="18" charset="0"/>
              <a:cs typeface="Times New Roman" panose="02020603050405020304" pitchFamily="18" charset="0"/>
            </a:endParaRPr>
          </a:p>
          <a:p>
            <a:r>
              <a:rPr lang="fr-FR" sz="3600" b="1" dirty="0">
                <a:latin typeface="Times New Roman" panose="02020603050405020304" pitchFamily="18" charset="0"/>
                <a:cs typeface="Times New Roman" panose="02020603050405020304" pitchFamily="18" charset="0"/>
              </a:rPr>
              <a:t>Techniques de détermination de la durée du projet </a:t>
            </a:r>
          </a:p>
          <a:p>
            <a:r>
              <a:rPr lang="en-US" sz="3600" b="1" dirty="0">
                <a:highlight>
                  <a:srgbClr val="FFFF00"/>
                </a:highlight>
                <a:latin typeface="Times New Roman" panose="02020603050405020304" pitchFamily="18" charset="0"/>
                <a:cs typeface="Times New Roman" panose="02020603050405020304" pitchFamily="18" charset="0"/>
              </a:rPr>
              <a:t>Techniques for determining the duration of the project</a:t>
            </a:r>
            <a:endParaRPr lang="fr-FR" sz="3600" b="1" dirty="0">
              <a:highlight>
                <a:srgbClr val="FFFF00"/>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0305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A15456-F707-4AAA-B0F3-EC18884FF77E}"/>
              </a:ext>
            </a:extLst>
          </p:cNvPr>
          <p:cNvSpPr>
            <a:spLocks noGrp="1"/>
          </p:cNvSpPr>
          <p:nvPr>
            <p:ph type="title"/>
          </p:nvPr>
        </p:nvSpPr>
        <p:spPr/>
        <p:txBody>
          <a:bodyPr/>
          <a:lstStyle/>
          <a:p>
            <a:r>
              <a:rPr lang="fr-FR" b="1" dirty="0">
                <a:latin typeface="Times New Roman" panose="02020603050405020304" pitchFamily="18" charset="0"/>
                <a:cs typeface="Times New Roman" panose="02020603050405020304" pitchFamily="18" charset="0"/>
              </a:rPr>
              <a:t>Représentation du réseau PERT</a:t>
            </a:r>
          </a:p>
        </p:txBody>
      </p:sp>
      <p:sp>
        <p:nvSpPr>
          <p:cNvPr id="3" name="Espace réservé du contenu 2">
            <a:extLst>
              <a:ext uri="{FF2B5EF4-FFF2-40B4-BE49-F238E27FC236}">
                <a16:creationId xmlns:a16="http://schemas.microsoft.com/office/drawing/2014/main" id="{9F4ED41B-43EB-DEE4-1279-5FD9398F9588}"/>
              </a:ext>
            </a:extLst>
          </p:cNvPr>
          <p:cNvSpPr>
            <a:spLocks noGrp="1"/>
          </p:cNvSpPr>
          <p:nvPr>
            <p:ph idx="1"/>
          </p:nvPr>
        </p:nvSpPr>
        <p:spPr>
          <a:xfrm>
            <a:off x="612168" y="1690688"/>
            <a:ext cx="10515600" cy="4351338"/>
          </a:xfrm>
        </p:spPr>
        <p:txBody>
          <a:bodyPr>
            <a:normAutofit fontScale="85000" lnSpcReduction="20000"/>
          </a:bodyPr>
          <a:lstStyle/>
          <a:p>
            <a:pPr marL="0" indent="0" algn="l">
              <a:buNone/>
            </a:pPr>
            <a:r>
              <a:rPr lang="fr-FR" sz="3600" b="1" i="0" dirty="0">
                <a:solidFill>
                  <a:srgbClr val="1F1F1F"/>
                </a:solidFill>
                <a:effectLst/>
                <a:latin typeface="Times New Roman" panose="02020603050405020304" pitchFamily="18" charset="0"/>
                <a:cs typeface="Times New Roman" panose="02020603050405020304" pitchFamily="18" charset="0"/>
              </a:rPr>
              <a:t>Définition de PERT  </a:t>
            </a:r>
          </a:p>
          <a:p>
            <a:pPr marL="0" indent="0" algn="l">
              <a:buNone/>
            </a:pPr>
            <a:r>
              <a:rPr lang="fr-FR" sz="3600" b="0" i="0" dirty="0">
                <a:solidFill>
                  <a:srgbClr val="474747"/>
                </a:solidFill>
                <a:effectLst/>
                <a:latin typeface="Times New Roman" panose="02020603050405020304" pitchFamily="18" charset="0"/>
                <a:cs typeface="Times New Roman" panose="02020603050405020304" pitchFamily="18" charset="0"/>
              </a:rPr>
              <a:t>Le PERT est un outil de planification de projet. </a:t>
            </a:r>
          </a:p>
          <a:p>
            <a:pPr marL="0" indent="0" algn="l">
              <a:buNone/>
            </a:pPr>
            <a:r>
              <a:rPr lang="fr-FR" sz="3600" b="0" i="0" dirty="0">
                <a:solidFill>
                  <a:srgbClr val="474747"/>
                </a:solidFill>
                <a:effectLst/>
                <a:latin typeface="Times New Roman" panose="02020603050405020304" pitchFamily="18" charset="0"/>
                <a:cs typeface="Times New Roman" panose="02020603050405020304" pitchFamily="18" charset="0"/>
              </a:rPr>
              <a:t>Il est utilisé pour calculer, de façon réaliste, le temps nécessaire pour terminer un projet. </a:t>
            </a:r>
          </a:p>
          <a:p>
            <a:pPr marL="0" indent="0" algn="l">
              <a:buNone/>
            </a:pPr>
            <a:r>
              <a:rPr lang="fr-FR" sz="3600" b="0" i="0" dirty="0">
                <a:solidFill>
                  <a:srgbClr val="474747"/>
                </a:solidFill>
                <a:effectLst/>
                <a:latin typeface="Times New Roman" panose="02020603050405020304" pitchFamily="18" charset="0"/>
                <a:cs typeface="Times New Roman" panose="02020603050405020304" pitchFamily="18" charset="0"/>
              </a:rPr>
              <a:t>PERT signifie « </a:t>
            </a:r>
            <a:r>
              <a:rPr lang="fr-FR" sz="3600" b="0" i="0" dirty="0">
                <a:solidFill>
                  <a:srgbClr val="040C28"/>
                </a:solidFill>
                <a:effectLst/>
                <a:latin typeface="Times New Roman" panose="02020603050405020304" pitchFamily="18" charset="0"/>
                <a:cs typeface="Times New Roman" panose="02020603050405020304" pitchFamily="18" charset="0"/>
              </a:rPr>
              <a:t>Program Evaluation </a:t>
            </a:r>
            <a:r>
              <a:rPr lang="fr-FR" sz="3600" b="0" i="0" dirty="0" err="1">
                <a:solidFill>
                  <a:srgbClr val="040C28"/>
                </a:solidFill>
                <a:effectLst/>
                <a:latin typeface="Times New Roman" panose="02020603050405020304" pitchFamily="18" charset="0"/>
                <a:cs typeface="Times New Roman" panose="02020603050405020304" pitchFamily="18" charset="0"/>
              </a:rPr>
              <a:t>Review</a:t>
            </a:r>
            <a:r>
              <a:rPr lang="fr-FR" sz="3600" b="0" i="0" dirty="0">
                <a:solidFill>
                  <a:srgbClr val="040C28"/>
                </a:solidFill>
                <a:effectLst/>
                <a:latin typeface="Times New Roman" panose="02020603050405020304" pitchFamily="18" charset="0"/>
                <a:cs typeface="Times New Roman" panose="02020603050405020304" pitchFamily="18" charset="0"/>
              </a:rPr>
              <a:t> Technique</a:t>
            </a:r>
            <a:r>
              <a:rPr lang="fr-FR" sz="3600" b="0" i="0" dirty="0">
                <a:solidFill>
                  <a:srgbClr val="474747"/>
                </a:solidFill>
                <a:effectLst/>
                <a:latin typeface="Times New Roman" panose="02020603050405020304" pitchFamily="18" charset="0"/>
                <a:cs typeface="Times New Roman" panose="02020603050405020304" pitchFamily="18" charset="0"/>
              </a:rPr>
              <a:t> » (technique d'évaluation et d'examen de programmes).</a:t>
            </a:r>
          </a:p>
          <a:p>
            <a:pPr marL="0" indent="0">
              <a:buNone/>
            </a:pPr>
            <a:r>
              <a:rPr lang="en-US" sz="3600" dirty="0">
                <a:solidFill>
                  <a:srgbClr val="1F1F1F"/>
                </a:solidFill>
                <a:highlight>
                  <a:srgbClr val="FFFF00"/>
                </a:highlight>
                <a:latin typeface="Times New Roman" panose="02020603050405020304" pitchFamily="18" charset="0"/>
                <a:cs typeface="Times New Roman" panose="02020603050405020304" pitchFamily="18" charset="0"/>
              </a:rPr>
              <a:t>The PERT is a project planning tool. 
It is used to calculate, realistically, the time it takes to complete a project. 
PERT stands for "Program Evaluation Review Technique".</a:t>
            </a:r>
            <a:endParaRPr lang="fr-FR" sz="3600" b="0" i="0" dirty="0">
              <a:solidFill>
                <a:srgbClr val="1F1F1F"/>
              </a:solidFill>
              <a:effectLst/>
              <a:highlight>
                <a:srgbClr val="FFFF00"/>
              </a:highlight>
              <a:latin typeface="Times New Roman" panose="02020603050405020304" pitchFamily="18" charset="0"/>
              <a:cs typeface="Times New Roman" panose="02020603050405020304" pitchFamily="18" charset="0"/>
            </a:endParaRPr>
          </a:p>
          <a:p>
            <a:endParaRPr lang="fr-FR"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0863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3550EA-EA43-F850-10A9-B27B7D296C4A}"/>
              </a:ext>
            </a:extLst>
          </p:cNvPr>
          <p:cNvSpPr>
            <a:spLocks noGrp="1"/>
          </p:cNvSpPr>
          <p:nvPr>
            <p:ph type="title"/>
          </p:nvPr>
        </p:nvSpPr>
        <p:spPr/>
        <p:txBody>
          <a:bodyPr/>
          <a:lstStyle/>
          <a:p>
            <a:r>
              <a:rPr lang="fr-FR" b="1" dirty="0">
                <a:latin typeface="Times New Roman" panose="02020603050405020304" pitchFamily="18" charset="0"/>
                <a:cs typeface="Times New Roman" panose="02020603050405020304" pitchFamily="18" charset="0"/>
              </a:rPr>
              <a:t>L’utilité de PERT </a:t>
            </a:r>
          </a:p>
        </p:txBody>
      </p:sp>
      <p:sp>
        <p:nvSpPr>
          <p:cNvPr id="3" name="Espace réservé du contenu 2">
            <a:extLst>
              <a:ext uri="{FF2B5EF4-FFF2-40B4-BE49-F238E27FC236}">
                <a16:creationId xmlns:a16="http://schemas.microsoft.com/office/drawing/2014/main" id="{2D4C0942-D2A4-6144-E2DA-6AA6644413DA}"/>
              </a:ext>
            </a:extLst>
          </p:cNvPr>
          <p:cNvSpPr>
            <a:spLocks noGrp="1"/>
          </p:cNvSpPr>
          <p:nvPr>
            <p:ph idx="1"/>
          </p:nvPr>
        </p:nvSpPr>
        <p:spPr/>
        <p:txBody>
          <a:bodyPr>
            <a:normAutofit fontScale="92500"/>
          </a:bodyPr>
          <a:lstStyle/>
          <a:p>
            <a:pPr marL="0" indent="0">
              <a:buNone/>
            </a:pPr>
            <a:r>
              <a:rPr lang="fr-FR" sz="3600" b="0" i="0" dirty="0">
                <a:solidFill>
                  <a:srgbClr val="474747"/>
                </a:solidFill>
                <a:effectLst/>
                <a:latin typeface="Times New Roman" panose="02020603050405020304" pitchFamily="18" charset="0"/>
                <a:cs typeface="Times New Roman" panose="02020603050405020304" pitchFamily="18" charset="0"/>
              </a:rPr>
              <a:t>Un diagramme de PERT est un outil servant à analyser les différentes tâches qui entrent dans l'exécution d'un projet. </a:t>
            </a:r>
          </a:p>
          <a:p>
            <a:pPr marL="0" indent="0">
              <a:buNone/>
            </a:pPr>
            <a:r>
              <a:rPr lang="fr-FR" sz="3600" b="0" i="0" dirty="0">
                <a:solidFill>
                  <a:srgbClr val="474747"/>
                </a:solidFill>
                <a:effectLst/>
                <a:latin typeface="Times New Roman" panose="02020603050405020304" pitchFamily="18" charset="0"/>
                <a:cs typeface="Times New Roman" panose="02020603050405020304" pitchFamily="18" charset="0"/>
              </a:rPr>
              <a:t>Pensés pour les projets d'envergure, </a:t>
            </a:r>
            <a:r>
              <a:rPr lang="fr-FR" sz="3600" b="0" i="0" dirty="0">
                <a:solidFill>
                  <a:srgbClr val="040C28"/>
                </a:solidFill>
                <a:effectLst/>
                <a:latin typeface="Times New Roman" panose="02020603050405020304" pitchFamily="18" charset="0"/>
                <a:cs typeface="Times New Roman" panose="02020603050405020304" pitchFamily="18" charset="0"/>
              </a:rPr>
              <a:t>les diagrammes PERT permettent de déterminer le temps requis pour chaque tâche</a:t>
            </a:r>
            <a:r>
              <a:rPr lang="fr-FR" sz="3600" b="0" i="0" dirty="0">
                <a:solidFill>
                  <a:srgbClr val="474747"/>
                </a:solidFill>
                <a:effectLst/>
                <a:latin typeface="Times New Roman" panose="02020603050405020304" pitchFamily="18" charset="0"/>
                <a:cs typeface="Times New Roman" panose="02020603050405020304" pitchFamily="18" charset="0"/>
              </a:rPr>
              <a:t>.</a:t>
            </a:r>
          </a:p>
          <a:p>
            <a:pPr marL="0" indent="0">
              <a:buNone/>
            </a:pPr>
            <a:r>
              <a:rPr lang="en-US" sz="3600" dirty="0">
                <a:highlight>
                  <a:srgbClr val="FFFF00"/>
                </a:highlight>
                <a:latin typeface="Times New Roman" panose="02020603050405020304" pitchFamily="18" charset="0"/>
                <a:cs typeface="Times New Roman" panose="02020603050405020304" pitchFamily="18" charset="0"/>
              </a:rPr>
              <a:t>A PERT chart is a tool used to analyze the different tasks that go into the execution of a project. 
Designed for large-scale projects, PERT charts allow you to determine the time required for each task.</a:t>
            </a:r>
            <a:endParaRPr lang="fr-FR" sz="3600" dirty="0">
              <a:highlight>
                <a:srgbClr val="FFFF00"/>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9791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673" y="274638"/>
            <a:ext cx="11831782" cy="1143000"/>
          </a:xfrm>
        </p:spPr>
        <p:txBody>
          <a:bodyPr>
            <a:normAutofit/>
          </a:bodyPr>
          <a:lstStyle/>
          <a:p>
            <a:pPr algn="ctr"/>
            <a:r>
              <a:rPr lang="fr-FR" b="1" dirty="0">
                <a:latin typeface="Times New Roman" panose="02020603050405020304" pitchFamily="18" charset="0"/>
                <a:cs typeface="Times New Roman" panose="02020603050405020304" pitchFamily="18" charset="0"/>
              </a:rPr>
              <a:t>Estimation des tâches</a:t>
            </a:r>
          </a:p>
        </p:txBody>
      </p:sp>
      <p:sp>
        <p:nvSpPr>
          <p:cNvPr id="3" name="Content Placeholder 2"/>
          <p:cNvSpPr>
            <a:spLocks noGrp="1"/>
          </p:cNvSpPr>
          <p:nvPr>
            <p:ph idx="1"/>
          </p:nvPr>
        </p:nvSpPr>
        <p:spPr>
          <a:xfrm>
            <a:off x="221673" y="1561585"/>
            <a:ext cx="11831782" cy="5124965"/>
          </a:xfrm>
        </p:spPr>
        <p:txBody>
          <a:bodyPr>
            <a:noAutofit/>
          </a:bodyPr>
          <a:lstStyle/>
          <a:p>
            <a:pPr marL="0" indent="0">
              <a:buNone/>
            </a:pPr>
            <a:r>
              <a:rPr lang="fr-FR" sz="3200" dirty="0">
                <a:latin typeface="Times New Roman" panose="02020603050405020304" pitchFamily="18" charset="0"/>
                <a:cs typeface="Times New Roman" panose="02020603050405020304" pitchFamily="18" charset="0"/>
              </a:rPr>
              <a:t>Pour estimer la durée des tâches, vous pouvez recourir à cette technique : </a:t>
            </a:r>
            <a:r>
              <a:rPr lang="fr-FR" sz="3200" b="1" dirty="0">
                <a:latin typeface="Times New Roman" panose="02020603050405020304" pitchFamily="18" charset="0"/>
                <a:cs typeface="Times New Roman" panose="02020603050405020304" pitchFamily="18" charset="0"/>
              </a:rPr>
              <a:t>l'estimation à 3 points.</a:t>
            </a:r>
            <a:endParaRPr lang="en-US" sz="3200" dirty="0">
              <a:latin typeface="Times New Roman" panose="02020603050405020304" pitchFamily="18" charset="0"/>
              <a:cs typeface="Times New Roman" panose="02020603050405020304" pitchFamily="18" charset="0"/>
            </a:endParaRPr>
          </a:p>
          <a:p>
            <a:pPr marL="0" indent="0">
              <a:buNone/>
            </a:pPr>
            <a:r>
              <a:rPr lang="fr-FR" sz="3200" dirty="0">
                <a:latin typeface="Times New Roman" panose="02020603050405020304" pitchFamily="18" charset="0"/>
                <a:cs typeface="Times New Roman" panose="02020603050405020304" pitchFamily="18" charset="0"/>
              </a:rPr>
              <a:t>Cette formule vous donne une durée moyenne en fonction d'une estimation que vous jugez la plus probable, une seconde optimiste et une dernière, pessimiste. </a:t>
            </a:r>
            <a:endParaRPr lang="en-US" sz="3200" dirty="0">
              <a:latin typeface="Times New Roman" panose="02020603050405020304" pitchFamily="18" charset="0"/>
              <a:cs typeface="Times New Roman" panose="02020603050405020304" pitchFamily="18" charset="0"/>
            </a:endParaRPr>
          </a:p>
          <a:p>
            <a:pPr lvl="0"/>
            <a:r>
              <a:rPr lang="en-US" sz="3200" b="1" dirty="0">
                <a:latin typeface="Times New Roman" panose="02020603050405020304" pitchFamily="18" charset="0"/>
                <a:cs typeface="Times New Roman" panose="02020603050405020304" pitchFamily="18" charset="0"/>
              </a:rPr>
              <a:t>Estimation = (a + 4m + b) / 6</a:t>
            </a:r>
            <a:endParaRPr lang="en-US" sz="3200" dirty="0">
              <a:latin typeface="Times New Roman" panose="02020603050405020304" pitchFamily="18" charset="0"/>
              <a:cs typeface="Times New Roman" panose="02020603050405020304" pitchFamily="18" charset="0"/>
            </a:endParaRPr>
          </a:p>
          <a:p>
            <a:pPr lvl="0"/>
            <a:r>
              <a:rPr lang="en-US" sz="3200" dirty="0">
                <a:latin typeface="Times New Roman" panose="02020603050405020304" pitchFamily="18" charset="0"/>
                <a:cs typeface="Times New Roman" panose="02020603050405020304" pitchFamily="18" charset="0"/>
              </a:rPr>
              <a:t>a = estimation </a:t>
            </a:r>
            <a:r>
              <a:rPr lang="fr-FR" sz="3200" dirty="0">
                <a:latin typeface="Times New Roman" panose="02020603050405020304" pitchFamily="18" charset="0"/>
                <a:cs typeface="Times New Roman" panose="02020603050405020304" pitchFamily="18" charset="0"/>
              </a:rPr>
              <a:t>optimiste</a:t>
            </a:r>
          </a:p>
          <a:p>
            <a:pPr lvl="0"/>
            <a:r>
              <a:rPr lang="fr-FR" sz="3200" dirty="0">
                <a:latin typeface="Times New Roman" panose="02020603050405020304" pitchFamily="18" charset="0"/>
                <a:cs typeface="Times New Roman" panose="02020603050405020304" pitchFamily="18" charset="0"/>
              </a:rPr>
              <a:t>m = probable (le "m" vient de "Most </a:t>
            </a:r>
            <a:r>
              <a:rPr lang="fr-FR" sz="3200" dirty="0" err="1">
                <a:latin typeface="Times New Roman" panose="02020603050405020304" pitchFamily="18" charset="0"/>
                <a:cs typeface="Times New Roman" panose="02020603050405020304" pitchFamily="18" charset="0"/>
              </a:rPr>
              <a:t>likely</a:t>
            </a:r>
            <a:r>
              <a:rPr lang="fr-FR" sz="3200" dirty="0">
                <a:latin typeface="Times New Roman" panose="02020603050405020304" pitchFamily="18" charset="0"/>
                <a:cs typeface="Times New Roman" panose="02020603050405020304" pitchFamily="18" charset="0"/>
              </a:rPr>
              <a:t>")</a:t>
            </a:r>
          </a:p>
          <a:p>
            <a:pPr lvl="0"/>
            <a:r>
              <a:rPr lang="fr-FR" sz="3200" dirty="0">
                <a:latin typeface="Times New Roman" panose="02020603050405020304" pitchFamily="18" charset="0"/>
                <a:cs typeface="Times New Roman" panose="02020603050405020304" pitchFamily="18" charset="0"/>
              </a:rPr>
              <a:t>b = pessimiste</a:t>
            </a:r>
          </a:p>
          <a:p>
            <a:pPr marL="0" lvl="0" indent="0">
              <a:buNone/>
            </a:pPr>
            <a:endParaRPr lang="fr-FR"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3714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6BB24-CB60-4CBB-A8D6-A95F2FF63EA7}"/>
              </a:ext>
            </a:extLst>
          </p:cNvPr>
          <p:cNvSpPr>
            <a:spLocks noGrp="1"/>
          </p:cNvSpPr>
          <p:nvPr>
            <p:ph type="title"/>
          </p:nvPr>
        </p:nvSpPr>
        <p:spPr/>
        <p:txBody>
          <a:bodyPr/>
          <a:lstStyle/>
          <a:p>
            <a:r>
              <a:rPr lang="en-US" b="1" dirty="0"/>
              <a:t>Task Estimating</a:t>
            </a:r>
          </a:p>
        </p:txBody>
      </p:sp>
      <p:sp>
        <p:nvSpPr>
          <p:cNvPr id="3" name="Content Placeholder 2">
            <a:extLst>
              <a:ext uri="{FF2B5EF4-FFF2-40B4-BE49-F238E27FC236}">
                <a16:creationId xmlns:a16="http://schemas.microsoft.com/office/drawing/2014/main" id="{379DEA07-5BD8-4D6F-B3D2-82240C08C832}"/>
              </a:ext>
            </a:extLst>
          </p:cNvPr>
          <p:cNvSpPr>
            <a:spLocks noGrp="1"/>
          </p:cNvSpPr>
          <p:nvPr>
            <p:ph idx="1"/>
          </p:nvPr>
        </p:nvSpPr>
        <p:spPr/>
        <p:txBody>
          <a:bodyPr/>
          <a:lstStyle/>
          <a:p>
            <a:r>
              <a:rPr lang="en-US" dirty="0"/>
              <a:t>To estimate the duration of tasks, you can use this technique: the 3-point estimate.
This formula gives you an average duration based on an estimate that you consider most likely, a second optimistic and a last, pessimistic. 
Estimate = (a + 4m + p) / 6
a = optimistic estimate
m = probable (the "m" comes from "Most likely")
b = pessimistic</a:t>
            </a:r>
          </a:p>
        </p:txBody>
      </p:sp>
    </p:spTree>
    <p:extLst>
      <p:ext uri="{BB962C8B-B14F-4D97-AF65-F5344CB8AC3E}">
        <p14:creationId xmlns:p14="http://schemas.microsoft.com/office/powerpoint/2010/main" val="1514507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417638"/>
          </a:xfrm>
        </p:spPr>
        <p:txBody>
          <a:bodyPr>
            <a:normAutofit fontScale="90000"/>
          </a:bodyPr>
          <a:lstStyle/>
          <a:p>
            <a:br>
              <a:rPr lang="fr-FR" altLang="en-US" sz="3600" dirty="0">
                <a:solidFill>
                  <a:srgbClr val="2C3E50"/>
                </a:solidFill>
                <a:latin typeface="Helvetica" panose="020B0604020202020204" pitchFamily="34" charset="0"/>
                <a:ea typeface="Times New Roman" panose="02020603050405020304" pitchFamily="18" charset="0"/>
                <a:cs typeface="Times New Roman" panose="02020603050405020304" pitchFamily="18" charset="0"/>
              </a:rPr>
            </a:br>
            <a:br>
              <a:rPr lang="fr-FR" altLang="en-US" sz="3600" dirty="0">
                <a:solidFill>
                  <a:srgbClr val="2C3E50"/>
                </a:solidFill>
                <a:latin typeface="Helvetica" panose="020B0604020202020204" pitchFamily="34" charset="0"/>
                <a:ea typeface="Times New Roman" panose="02020603050405020304" pitchFamily="18" charset="0"/>
                <a:cs typeface="Times New Roman" panose="02020603050405020304" pitchFamily="18" charset="0"/>
              </a:rPr>
            </a:br>
            <a:br>
              <a:rPr lang="fr-FR" altLang="en-US" sz="3600" dirty="0">
                <a:solidFill>
                  <a:srgbClr val="2C3E50"/>
                </a:solidFill>
                <a:latin typeface="Helvetica" panose="020B0604020202020204" pitchFamily="34" charset="0"/>
                <a:ea typeface="Times New Roman" panose="02020603050405020304" pitchFamily="18" charset="0"/>
                <a:cs typeface="Times New Roman" panose="02020603050405020304" pitchFamily="18" charset="0"/>
              </a:rPr>
            </a:br>
            <a:r>
              <a:rPr lang="fr-FR" altLang="en-US" sz="3600" dirty="0">
                <a:solidFill>
                  <a:srgbClr val="2C3E50"/>
                </a:solidFill>
                <a:latin typeface="Helvetica" panose="020B0604020202020204" pitchFamily="34" charset="0"/>
                <a:ea typeface="Times New Roman" panose="02020603050405020304" pitchFamily="18" charset="0"/>
                <a:cs typeface="Times New Roman" panose="02020603050405020304" pitchFamily="18" charset="0"/>
              </a:rPr>
              <a:t>Exemple  de tableau d'antériorités</a:t>
            </a:r>
            <a:r>
              <a:rPr lang="fr-FR" sz="3600" b="1" dirty="0">
                <a:solidFill>
                  <a:srgbClr val="FF0000"/>
                </a:solidFill>
              </a:rPr>
              <a:t> </a:t>
            </a:r>
            <a:br>
              <a:rPr lang="fr-FR" sz="3600" b="1" dirty="0">
                <a:solidFill>
                  <a:srgbClr val="FF0000"/>
                </a:solidFill>
              </a:rPr>
            </a:br>
            <a:br>
              <a:rPr lang="en-US" altLang="en-US" sz="6000" dirty="0">
                <a:latin typeface="Arial" panose="020B0604020202020204" pitchFamily="34" charset="0"/>
              </a:rPr>
            </a:br>
            <a:endParaRPr lang="en-US" dirty="0"/>
          </a:p>
        </p:txBody>
      </p:sp>
      <p:graphicFrame>
        <p:nvGraphicFramePr>
          <p:cNvPr id="4" name="Content Placeholder 3"/>
          <p:cNvGraphicFramePr>
            <a:graphicFrameLocks noGrp="1"/>
          </p:cNvGraphicFramePr>
          <p:nvPr>
            <p:ph idx="1"/>
          </p:nvPr>
        </p:nvGraphicFramePr>
        <p:xfrm>
          <a:off x="599605" y="1143005"/>
          <a:ext cx="10538086" cy="5432937"/>
        </p:xfrm>
        <a:graphic>
          <a:graphicData uri="http://schemas.openxmlformats.org/drawingml/2006/table">
            <a:tbl>
              <a:tblPr firstRow="1" firstCol="1" bandRow="1">
                <a:tableStyleId>{5C22544A-7EE6-4342-B048-85BDC9FD1C3A}</a:tableStyleId>
              </a:tblPr>
              <a:tblGrid>
                <a:gridCol w="3899525">
                  <a:extLst>
                    <a:ext uri="{9D8B030D-6E8A-4147-A177-3AD203B41FA5}">
                      <a16:colId xmlns:a16="http://schemas.microsoft.com/office/drawing/2014/main" val="1518268089"/>
                    </a:ext>
                  </a:extLst>
                </a:gridCol>
                <a:gridCol w="3937155">
                  <a:extLst>
                    <a:ext uri="{9D8B030D-6E8A-4147-A177-3AD203B41FA5}">
                      <a16:colId xmlns:a16="http://schemas.microsoft.com/office/drawing/2014/main" val="3408091454"/>
                    </a:ext>
                  </a:extLst>
                </a:gridCol>
                <a:gridCol w="2701406">
                  <a:extLst>
                    <a:ext uri="{9D8B030D-6E8A-4147-A177-3AD203B41FA5}">
                      <a16:colId xmlns:a16="http://schemas.microsoft.com/office/drawing/2014/main" val="1021621603"/>
                    </a:ext>
                  </a:extLst>
                </a:gridCol>
              </a:tblGrid>
              <a:tr h="685796">
                <a:tc>
                  <a:txBody>
                    <a:bodyPr/>
                    <a:lstStyle/>
                    <a:p>
                      <a:pPr marL="0" marR="0">
                        <a:lnSpc>
                          <a:spcPct val="107000"/>
                        </a:lnSpc>
                        <a:spcBef>
                          <a:spcPts val="0"/>
                        </a:spcBef>
                        <a:spcAft>
                          <a:spcPts val="2100"/>
                        </a:spcAft>
                      </a:pPr>
                      <a:r>
                        <a:rPr lang="fr-FR" sz="2800" noProof="0" dirty="0">
                          <a:effectLst/>
                        </a:rPr>
                        <a:t> Tâches </a:t>
                      </a:r>
                      <a:r>
                        <a:rPr lang="fr-FR" sz="2800" noProof="0" dirty="0" err="1">
                          <a:effectLst/>
                        </a:rPr>
                        <a:t>Tasks</a:t>
                      </a:r>
                      <a:endParaRPr lang="fr-FR" sz="2800" noProof="0" dirty="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tc>
                  <a:txBody>
                    <a:bodyPr/>
                    <a:lstStyle/>
                    <a:p>
                      <a:pPr marL="0" marR="0">
                        <a:lnSpc>
                          <a:spcPct val="107000"/>
                        </a:lnSpc>
                        <a:spcBef>
                          <a:spcPts val="0"/>
                        </a:spcBef>
                        <a:spcAft>
                          <a:spcPts val="2100"/>
                        </a:spcAft>
                      </a:pPr>
                      <a:r>
                        <a:rPr lang="fr-FR" sz="2800" noProof="0" dirty="0">
                          <a:effectLst/>
                        </a:rPr>
                        <a:t>Durée: semaines,</a:t>
                      </a:r>
                      <a:r>
                        <a:rPr lang="fr-FR" sz="2800" baseline="0" noProof="0" dirty="0">
                          <a:effectLst/>
                        </a:rPr>
                        <a:t> mois</a:t>
                      </a:r>
                    </a:p>
                    <a:p>
                      <a:pPr marL="0" marR="0">
                        <a:lnSpc>
                          <a:spcPct val="107000"/>
                        </a:lnSpc>
                        <a:spcBef>
                          <a:spcPts val="0"/>
                        </a:spcBef>
                        <a:spcAft>
                          <a:spcPts val="2100"/>
                        </a:spcAft>
                      </a:pPr>
                      <a:r>
                        <a:rPr lang="fr-FR" sz="2800" noProof="0" dirty="0">
                          <a:effectLst/>
                          <a:latin typeface="Calibri" panose="020F0502020204030204" pitchFamily="34" charset="0"/>
                          <a:ea typeface="Calibri" panose="020F0502020204030204" pitchFamily="34" charset="0"/>
                          <a:cs typeface="Arial" panose="020B0604020202020204" pitchFamily="34" charset="0"/>
                        </a:rPr>
                        <a:t>Duration: </a:t>
                      </a:r>
                      <a:r>
                        <a:rPr lang="fr-FR" sz="2800" noProof="0" dirty="0" err="1">
                          <a:effectLst/>
                          <a:latin typeface="Calibri" panose="020F0502020204030204" pitchFamily="34" charset="0"/>
                          <a:ea typeface="Calibri" panose="020F0502020204030204" pitchFamily="34" charset="0"/>
                          <a:cs typeface="Arial" panose="020B0604020202020204" pitchFamily="34" charset="0"/>
                        </a:rPr>
                        <a:t>weeks</a:t>
                      </a:r>
                      <a:r>
                        <a:rPr lang="fr-FR" sz="2800" noProof="0" dirty="0">
                          <a:effectLst/>
                          <a:latin typeface="Calibri" panose="020F0502020204030204" pitchFamily="34" charset="0"/>
                          <a:ea typeface="Calibri" panose="020F0502020204030204" pitchFamily="34" charset="0"/>
                          <a:cs typeface="Arial" panose="020B0604020202020204" pitchFamily="34" charset="0"/>
                        </a:rPr>
                        <a:t>, </a:t>
                      </a:r>
                      <a:r>
                        <a:rPr lang="fr-FR" sz="2800" noProof="0" dirty="0" err="1">
                          <a:effectLst/>
                          <a:latin typeface="Calibri" panose="020F0502020204030204" pitchFamily="34" charset="0"/>
                          <a:ea typeface="Calibri" panose="020F0502020204030204" pitchFamily="34" charset="0"/>
                          <a:cs typeface="Arial" panose="020B0604020202020204" pitchFamily="34" charset="0"/>
                        </a:rPr>
                        <a:t>months</a:t>
                      </a:r>
                      <a:endParaRPr lang="fr-FR" sz="2800" noProof="0" dirty="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tc>
                  <a:txBody>
                    <a:bodyPr/>
                    <a:lstStyle/>
                    <a:p>
                      <a:pPr marL="0" marR="0">
                        <a:lnSpc>
                          <a:spcPct val="107000"/>
                        </a:lnSpc>
                        <a:spcBef>
                          <a:spcPts val="0"/>
                        </a:spcBef>
                        <a:spcAft>
                          <a:spcPts val="2100"/>
                        </a:spcAft>
                      </a:pPr>
                      <a:r>
                        <a:rPr lang="fr-FR" sz="2800" noProof="0" dirty="0">
                          <a:effectLst/>
                        </a:rPr>
                        <a:t> Antécédent(s)</a:t>
                      </a:r>
                    </a:p>
                    <a:p>
                      <a:pPr marL="0" marR="0">
                        <a:lnSpc>
                          <a:spcPct val="107000"/>
                        </a:lnSpc>
                        <a:spcBef>
                          <a:spcPts val="0"/>
                        </a:spcBef>
                        <a:spcAft>
                          <a:spcPts val="2100"/>
                        </a:spcAft>
                      </a:pPr>
                      <a:r>
                        <a:rPr lang="fr-FR" sz="2800" noProof="0" dirty="0">
                          <a:effectLst/>
                          <a:latin typeface="Calibri" panose="020F0502020204030204" pitchFamily="34" charset="0"/>
                          <a:ea typeface="Calibri" panose="020F0502020204030204" pitchFamily="34" charset="0"/>
                          <a:cs typeface="Arial" panose="020B0604020202020204" pitchFamily="34" charset="0"/>
                        </a:rPr>
                        <a:t>Background(s)</a:t>
                      </a:r>
                    </a:p>
                  </a:txBody>
                  <a:tcPr marL="76200" marR="76200" marT="76200" marB="76200"/>
                </a:tc>
                <a:extLst>
                  <a:ext uri="{0D108BD9-81ED-4DB2-BD59-A6C34878D82A}">
                    <a16:rowId xmlns:a16="http://schemas.microsoft.com/office/drawing/2014/main" val="3499274128"/>
                  </a:ext>
                </a:extLst>
              </a:tr>
              <a:tr h="568916">
                <a:tc>
                  <a:txBody>
                    <a:bodyPr/>
                    <a:lstStyle/>
                    <a:p>
                      <a:pPr marL="0" marR="0">
                        <a:lnSpc>
                          <a:spcPct val="107000"/>
                        </a:lnSpc>
                        <a:spcBef>
                          <a:spcPts val="0"/>
                        </a:spcBef>
                        <a:spcAft>
                          <a:spcPts val="2100"/>
                        </a:spcAft>
                      </a:pPr>
                      <a:r>
                        <a:rPr lang="en-US" sz="2800" dirty="0">
                          <a:effectLst/>
                        </a:rPr>
                        <a:t>A</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tc>
                  <a:txBody>
                    <a:bodyPr/>
                    <a:lstStyle/>
                    <a:p>
                      <a:pPr marL="0" marR="0">
                        <a:lnSpc>
                          <a:spcPct val="107000"/>
                        </a:lnSpc>
                        <a:spcBef>
                          <a:spcPts val="0"/>
                        </a:spcBef>
                        <a:spcAft>
                          <a:spcPts val="2100"/>
                        </a:spcAft>
                      </a:pPr>
                      <a:r>
                        <a:rPr lang="en-US" sz="2800" dirty="0">
                          <a:effectLst/>
                        </a:rPr>
                        <a:t>2</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tc>
                  <a:txBody>
                    <a:bodyPr/>
                    <a:lstStyle/>
                    <a:p>
                      <a:pPr marL="0" marR="0">
                        <a:lnSpc>
                          <a:spcPct val="107000"/>
                        </a:lnSpc>
                        <a:spcBef>
                          <a:spcPts val="0"/>
                        </a:spcBef>
                        <a:spcAft>
                          <a:spcPts val="2100"/>
                        </a:spcAft>
                      </a:pPr>
                      <a:r>
                        <a:rPr lang="en-US" sz="2800">
                          <a:effectLst/>
                        </a:rPr>
                        <a:t>-</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extLst>
                  <a:ext uri="{0D108BD9-81ED-4DB2-BD59-A6C34878D82A}">
                    <a16:rowId xmlns:a16="http://schemas.microsoft.com/office/drawing/2014/main" val="3252606108"/>
                  </a:ext>
                </a:extLst>
              </a:tr>
              <a:tr h="568916">
                <a:tc>
                  <a:txBody>
                    <a:bodyPr/>
                    <a:lstStyle/>
                    <a:p>
                      <a:pPr marL="0" marR="0">
                        <a:lnSpc>
                          <a:spcPct val="107000"/>
                        </a:lnSpc>
                        <a:spcBef>
                          <a:spcPts val="0"/>
                        </a:spcBef>
                        <a:spcAft>
                          <a:spcPts val="2100"/>
                        </a:spcAft>
                      </a:pPr>
                      <a:r>
                        <a:rPr lang="en-US" sz="2800">
                          <a:effectLst/>
                        </a:rPr>
                        <a:t>B</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tc>
                  <a:txBody>
                    <a:bodyPr/>
                    <a:lstStyle/>
                    <a:p>
                      <a:pPr marL="0" marR="0">
                        <a:lnSpc>
                          <a:spcPct val="107000"/>
                        </a:lnSpc>
                        <a:spcBef>
                          <a:spcPts val="0"/>
                        </a:spcBef>
                        <a:spcAft>
                          <a:spcPts val="2100"/>
                        </a:spcAft>
                      </a:pPr>
                      <a:r>
                        <a:rPr lang="en-US" sz="2800" dirty="0">
                          <a:effectLst/>
                        </a:rPr>
                        <a:t>8</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tc>
                  <a:txBody>
                    <a:bodyPr/>
                    <a:lstStyle/>
                    <a:p>
                      <a:pPr marL="0" marR="0">
                        <a:lnSpc>
                          <a:spcPct val="107000"/>
                        </a:lnSpc>
                        <a:spcBef>
                          <a:spcPts val="0"/>
                        </a:spcBef>
                        <a:spcAft>
                          <a:spcPts val="2100"/>
                        </a:spcAft>
                      </a:pPr>
                      <a:r>
                        <a:rPr lang="en-US" sz="2800">
                          <a:effectLst/>
                        </a:rPr>
                        <a:t>-</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extLst>
                  <a:ext uri="{0D108BD9-81ED-4DB2-BD59-A6C34878D82A}">
                    <a16:rowId xmlns:a16="http://schemas.microsoft.com/office/drawing/2014/main" val="742256255"/>
                  </a:ext>
                </a:extLst>
              </a:tr>
              <a:tr h="568916">
                <a:tc>
                  <a:txBody>
                    <a:bodyPr/>
                    <a:lstStyle/>
                    <a:p>
                      <a:pPr marL="0" marR="0">
                        <a:lnSpc>
                          <a:spcPct val="107000"/>
                        </a:lnSpc>
                        <a:spcBef>
                          <a:spcPts val="0"/>
                        </a:spcBef>
                        <a:spcAft>
                          <a:spcPts val="2100"/>
                        </a:spcAft>
                      </a:pPr>
                      <a:r>
                        <a:rPr lang="en-US" sz="2800">
                          <a:effectLst/>
                        </a:rPr>
                        <a:t>C</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tc>
                  <a:txBody>
                    <a:bodyPr/>
                    <a:lstStyle/>
                    <a:p>
                      <a:pPr marL="0" marR="0">
                        <a:lnSpc>
                          <a:spcPct val="107000"/>
                        </a:lnSpc>
                        <a:spcBef>
                          <a:spcPts val="0"/>
                        </a:spcBef>
                        <a:spcAft>
                          <a:spcPts val="2100"/>
                        </a:spcAft>
                      </a:pPr>
                      <a:r>
                        <a:rPr lang="en-US" sz="2800" dirty="0">
                          <a:effectLst/>
                        </a:rPr>
                        <a:t>5</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tc>
                  <a:txBody>
                    <a:bodyPr/>
                    <a:lstStyle/>
                    <a:p>
                      <a:pPr marL="0" marR="0">
                        <a:lnSpc>
                          <a:spcPct val="107000"/>
                        </a:lnSpc>
                        <a:spcBef>
                          <a:spcPts val="0"/>
                        </a:spcBef>
                        <a:spcAft>
                          <a:spcPts val="2100"/>
                        </a:spcAft>
                      </a:pPr>
                      <a:r>
                        <a:rPr lang="en-US" sz="2800">
                          <a:effectLst/>
                        </a:rPr>
                        <a:t>A</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extLst>
                  <a:ext uri="{0D108BD9-81ED-4DB2-BD59-A6C34878D82A}">
                    <a16:rowId xmlns:a16="http://schemas.microsoft.com/office/drawing/2014/main" val="3534884431"/>
                  </a:ext>
                </a:extLst>
              </a:tr>
              <a:tr h="568916">
                <a:tc>
                  <a:txBody>
                    <a:bodyPr/>
                    <a:lstStyle/>
                    <a:p>
                      <a:pPr marL="0" marR="0">
                        <a:lnSpc>
                          <a:spcPct val="107000"/>
                        </a:lnSpc>
                        <a:spcBef>
                          <a:spcPts val="0"/>
                        </a:spcBef>
                        <a:spcAft>
                          <a:spcPts val="2100"/>
                        </a:spcAft>
                      </a:pPr>
                      <a:r>
                        <a:rPr lang="en-US" sz="2800">
                          <a:effectLst/>
                        </a:rPr>
                        <a:t>D</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tc>
                  <a:txBody>
                    <a:bodyPr/>
                    <a:lstStyle/>
                    <a:p>
                      <a:pPr marL="0" marR="0">
                        <a:lnSpc>
                          <a:spcPct val="107000"/>
                        </a:lnSpc>
                        <a:spcBef>
                          <a:spcPts val="0"/>
                        </a:spcBef>
                        <a:spcAft>
                          <a:spcPts val="2100"/>
                        </a:spcAft>
                      </a:pPr>
                      <a:r>
                        <a:rPr lang="en-US" sz="2800" dirty="0">
                          <a:effectLst/>
                        </a:rPr>
                        <a:t>2</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tc>
                  <a:txBody>
                    <a:bodyPr/>
                    <a:lstStyle/>
                    <a:p>
                      <a:pPr marL="0" marR="0">
                        <a:lnSpc>
                          <a:spcPct val="107000"/>
                        </a:lnSpc>
                        <a:spcBef>
                          <a:spcPts val="0"/>
                        </a:spcBef>
                        <a:spcAft>
                          <a:spcPts val="2100"/>
                        </a:spcAft>
                      </a:pPr>
                      <a:r>
                        <a:rPr lang="en-US" sz="2800">
                          <a:effectLst/>
                        </a:rPr>
                        <a:t>B</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extLst>
                  <a:ext uri="{0D108BD9-81ED-4DB2-BD59-A6C34878D82A}">
                    <a16:rowId xmlns:a16="http://schemas.microsoft.com/office/drawing/2014/main" val="1847224252"/>
                  </a:ext>
                </a:extLst>
              </a:tr>
              <a:tr h="568916">
                <a:tc>
                  <a:txBody>
                    <a:bodyPr/>
                    <a:lstStyle/>
                    <a:p>
                      <a:pPr marL="0" marR="0">
                        <a:lnSpc>
                          <a:spcPct val="107000"/>
                        </a:lnSpc>
                        <a:spcBef>
                          <a:spcPts val="0"/>
                        </a:spcBef>
                        <a:spcAft>
                          <a:spcPts val="2100"/>
                        </a:spcAft>
                      </a:pPr>
                      <a:r>
                        <a:rPr lang="en-US" sz="2800">
                          <a:effectLst/>
                        </a:rPr>
                        <a:t>E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tc>
                  <a:txBody>
                    <a:bodyPr/>
                    <a:lstStyle/>
                    <a:p>
                      <a:pPr marL="0" marR="0">
                        <a:lnSpc>
                          <a:spcPct val="107000"/>
                        </a:lnSpc>
                        <a:spcBef>
                          <a:spcPts val="0"/>
                        </a:spcBef>
                        <a:spcAft>
                          <a:spcPts val="2100"/>
                        </a:spcAft>
                      </a:pPr>
                      <a:r>
                        <a:rPr lang="en-US" sz="2800" dirty="0">
                          <a:effectLst/>
                        </a:rPr>
                        <a:t>6</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tc>
                  <a:txBody>
                    <a:bodyPr/>
                    <a:lstStyle/>
                    <a:p>
                      <a:pPr marL="0" marR="0">
                        <a:lnSpc>
                          <a:spcPct val="107000"/>
                        </a:lnSpc>
                        <a:spcBef>
                          <a:spcPts val="0"/>
                        </a:spcBef>
                        <a:spcAft>
                          <a:spcPts val="2100"/>
                        </a:spcAft>
                      </a:pPr>
                      <a:r>
                        <a:rPr lang="en-US" sz="2800">
                          <a:effectLst/>
                        </a:rPr>
                        <a:t>B</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extLst>
                  <a:ext uri="{0D108BD9-81ED-4DB2-BD59-A6C34878D82A}">
                    <a16:rowId xmlns:a16="http://schemas.microsoft.com/office/drawing/2014/main" val="1380759355"/>
                  </a:ext>
                </a:extLst>
              </a:tr>
              <a:tr h="568916">
                <a:tc>
                  <a:txBody>
                    <a:bodyPr/>
                    <a:lstStyle/>
                    <a:p>
                      <a:pPr marL="0" marR="0">
                        <a:lnSpc>
                          <a:spcPct val="107000"/>
                        </a:lnSpc>
                        <a:spcBef>
                          <a:spcPts val="0"/>
                        </a:spcBef>
                        <a:spcAft>
                          <a:spcPts val="2100"/>
                        </a:spcAft>
                      </a:pPr>
                      <a:r>
                        <a:rPr lang="en-US" sz="2800">
                          <a:effectLst/>
                        </a:rPr>
                        <a:t>F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tc>
                  <a:txBody>
                    <a:bodyPr/>
                    <a:lstStyle/>
                    <a:p>
                      <a:pPr marL="0" marR="0">
                        <a:lnSpc>
                          <a:spcPct val="107000"/>
                        </a:lnSpc>
                        <a:spcBef>
                          <a:spcPts val="0"/>
                        </a:spcBef>
                        <a:spcAft>
                          <a:spcPts val="2100"/>
                        </a:spcAft>
                      </a:pPr>
                      <a:r>
                        <a:rPr lang="en-US" sz="2800" dirty="0">
                          <a:effectLst/>
                        </a:rPr>
                        <a:t>5</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tc>
                  <a:txBody>
                    <a:bodyPr/>
                    <a:lstStyle/>
                    <a:p>
                      <a:pPr marL="0" marR="0">
                        <a:lnSpc>
                          <a:spcPct val="107000"/>
                        </a:lnSpc>
                        <a:spcBef>
                          <a:spcPts val="0"/>
                        </a:spcBef>
                        <a:spcAft>
                          <a:spcPts val="2100"/>
                        </a:spcAft>
                      </a:pPr>
                      <a:r>
                        <a:rPr lang="en-US" sz="2800" dirty="0">
                          <a:effectLst/>
                        </a:rPr>
                        <a:t>E</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extLst>
                  <a:ext uri="{0D108BD9-81ED-4DB2-BD59-A6C34878D82A}">
                    <a16:rowId xmlns:a16="http://schemas.microsoft.com/office/drawing/2014/main" val="3114845355"/>
                  </a:ext>
                </a:extLst>
              </a:tr>
              <a:tr h="0">
                <a:tc>
                  <a:txBody>
                    <a:bodyPr/>
                    <a:lstStyle/>
                    <a:p>
                      <a:pPr marL="0" marR="0">
                        <a:lnSpc>
                          <a:spcPct val="107000"/>
                        </a:lnSpc>
                        <a:spcBef>
                          <a:spcPts val="0"/>
                        </a:spcBef>
                        <a:spcAft>
                          <a:spcPts val="2100"/>
                        </a:spcAft>
                      </a:pPr>
                      <a:r>
                        <a:rPr lang="en-US" sz="2800">
                          <a:effectLst/>
                        </a:rPr>
                        <a:t>G </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tc>
                  <a:txBody>
                    <a:bodyPr/>
                    <a:lstStyle/>
                    <a:p>
                      <a:pPr marL="0" marR="0">
                        <a:lnSpc>
                          <a:spcPct val="107000"/>
                        </a:lnSpc>
                        <a:spcBef>
                          <a:spcPts val="0"/>
                        </a:spcBef>
                        <a:spcAft>
                          <a:spcPts val="2100"/>
                        </a:spcAft>
                      </a:pPr>
                      <a:r>
                        <a:rPr lang="en-US" sz="2800">
                          <a:effectLst/>
                        </a:rPr>
                        <a:t>3</a:t>
                      </a:r>
                      <a:endParaRPr lang="en-US" sz="280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tc>
                  <a:txBody>
                    <a:bodyPr/>
                    <a:lstStyle/>
                    <a:p>
                      <a:pPr marL="0" marR="0">
                        <a:lnSpc>
                          <a:spcPct val="107000"/>
                        </a:lnSpc>
                        <a:spcBef>
                          <a:spcPts val="0"/>
                        </a:spcBef>
                        <a:spcAft>
                          <a:spcPts val="2100"/>
                        </a:spcAft>
                      </a:pPr>
                      <a:r>
                        <a:rPr lang="en-US" sz="2800" dirty="0">
                          <a:effectLst/>
                        </a:rPr>
                        <a:t>A,D</a:t>
                      </a:r>
                      <a:endParaRPr lang="en-US" sz="2800" dirty="0">
                        <a:effectLst/>
                        <a:latin typeface="Calibri" panose="020F0502020204030204" pitchFamily="34" charset="0"/>
                        <a:ea typeface="Calibri" panose="020F0502020204030204" pitchFamily="34" charset="0"/>
                        <a:cs typeface="Arial" panose="020B0604020202020204" pitchFamily="34" charset="0"/>
                      </a:endParaRPr>
                    </a:p>
                  </a:txBody>
                  <a:tcPr marL="76200" marR="76200" marT="76200" marB="76200"/>
                </a:tc>
                <a:extLst>
                  <a:ext uri="{0D108BD9-81ED-4DB2-BD59-A6C34878D82A}">
                    <a16:rowId xmlns:a16="http://schemas.microsoft.com/office/drawing/2014/main" val="2391263589"/>
                  </a:ext>
                </a:extLst>
              </a:tr>
            </a:tbl>
          </a:graphicData>
        </a:graphic>
      </p:graphicFrame>
    </p:spTree>
    <p:extLst>
      <p:ext uri="{BB962C8B-B14F-4D97-AF65-F5344CB8AC3E}">
        <p14:creationId xmlns:p14="http://schemas.microsoft.com/office/powerpoint/2010/main" val="1131074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4" y="0"/>
            <a:ext cx="12053455" cy="2354580"/>
          </a:xfrm>
        </p:spPr>
        <p:txBody>
          <a:bodyPr>
            <a:noAutofit/>
          </a:bodyPr>
          <a:lstStyle/>
          <a:p>
            <a:r>
              <a:rPr lang="fr-FR" sz="2400" dirty="0">
                <a:latin typeface="Times New Roman" panose="02020603050405020304" pitchFamily="18" charset="0"/>
                <a:cs typeface="Times New Roman" panose="02020603050405020304" pitchFamily="18" charset="0"/>
              </a:rPr>
              <a:t>Reprenez le tableau avec la liste de tâches et montez le réseau en utilisant les liens de dépendance (les antécédents). Indiquez sur le graphique la désignation des tâches et leur durée comme défini précédemment. La tâche en pointillés est qualifiée de fictive. Nous verrons plus bas comment la traiter.</a:t>
            </a:r>
            <a:r>
              <a:rPr lang="fr-FR" sz="2400" b="1" dirty="0">
                <a:solidFill>
                  <a:srgbClr val="FF0000"/>
                </a:solidFill>
                <a:latin typeface="Times New Roman" panose="02020603050405020304" pitchFamily="18" charset="0"/>
                <a:cs typeface="Times New Roman" panose="02020603050405020304" pitchFamily="18" charset="0"/>
              </a:rPr>
              <a:t> </a:t>
            </a:r>
            <a:r>
              <a:rPr lang="en-US" sz="2400" b="1" dirty="0">
                <a:solidFill>
                  <a:srgbClr val="FF0000"/>
                </a:solidFill>
                <a:latin typeface="Times New Roman" panose="02020603050405020304" pitchFamily="18" charset="0"/>
                <a:cs typeface="Times New Roman" panose="02020603050405020304" pitchFamily="18" charset="0"/>
              </a:rPr>
              <a:t>Take the board with the to-do list and build the network using the dependencies (the history). Indicate on the graph the designation of the tasks and their duration as defined above. The dotted task is described as fictitious. We will see below how to treat it.</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pic>
        <p:nvPicPr>
          <p:cNvPr id="4" name="Content Placeholder 3" descr="Comment construire un P.E.R.T ?"/>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1783" y="2193640"/>
            <a:ext cx="11319162" cy="4536324"/>
          </a:xfrm>
          <a:prstGeom prst="rect">
            <a:avLst/>
          </a:prstGeom>
          <a:noFill/>
          <a:ln>
            <a:noFill/>
          </a:ln>
        </p:spPr>
      </p:pic>
    </p:spTree>
    <p:extLst>
      <p:ext uri="{BB962C8B-B14F-4D97-AF65-F5344CB8AC3E}">
        <p14:creationId xmlns:p14="http://schemas.microsoft.com/office/powerpoint/2010/main" val="1515207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b="1" dirty="0">
                <a:latin typeface="Times New Roman" panose="02020603050405020304" pitchFamily="18" charset="0"/>
                <a:cs typeface="Times New Roman" panose="02020603050405020304" pitchFamily="18" charset="0"/>
              </a:rPr>
              <a:t>Dates au plus tôt </a:t>
            </a:r>
            <a:r>
              <a:rPr lang="fr-FR" sz="3600" b="1" dirty="0" err="1">
                <a:highlight>
                  <a:srgbClr val="FFFF00"/>
                </a:highlight>
                <a:latin typeface="Times New Roman" panose="02020603050405020304" pitchFamily="18" charset="0"/>
                <a:cs typeface="Times New Roman" panose="02020603050405020304" pitchFamily="18" charset="0"/>
              </a:rPr>
              <a:t>Earliest</a:t>
            </a:r>
            <a:r>
              <a:rPr lang="fr-FR" sz="3600" b="1" dirty="0">
                <a:highlight>
                  <a:srgbClr val="FFFF00"/>
                </a:highlight>
                <a:latin typeface="Times New Roman" panose="02020603050405020304" pitchFamily="18" charset="0"/>
                <a:cs typeface="Times New Roman" panose="02020603050405020304" pitchFamily="18" charset="0"/>
              </a:rPr>
              <a:t> Dates</a:t>
            </a:r>
            <a:endParaRPr lang="en-US" sz="3600" dirty="0">
              <a:highlight>
                <a:srgbClr val="FFFF00"/>
              </a:highligh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24655" y="1825625"/>
            <a:ext cx="11467475" cy="4351338"/>
          </a:xfrm>
        </p:spPr>
        <p:style>
          <a:lnRef idx="2">
            <a:schemeClr val="accent1"/>
          </a:lnRef>
          <a:fillRef idx="1">
            <a:schemeClr val="lt1"/>
          </a:fillRef>
          <a:effectRef idx="0">
            <a:schemeClr val="accent1"/>
          </a:effectRef>
          <a:fontRef idx="minor">
            <a:schemeClr val="dk1"/>
          </a:fontRef>
        </p:style>
        <p:txBody>
          <a:bodyPr>
            <a:normAutofit/>
          </a:bodyPr>
          <a:lstStyle/>
          <a:p>
            <a:pPr marL="0" indent="0">
              <a:buNone/>
            </a:pPr>
            <a:r>
              <a:rPr lang="fr-FR" sz="3200" dirty="0">
                <a:latin typeface="Times New Roman" panose="02020603050405020304" pitchFamily="18" charset="0"/>
                <a:cs typeface="Times New Roman" panose="02020603050405020304" pitchFamily="18" charset="0"/>
              </a:rPr>
              <a:t>C’est la durée de la tâche qui précède + la durée de la tâche qui suit.</a:t>
            </a:r>
          </a:p>
          <a:p>
            <a:pPr marL="0" indent="0">
              <a:buNone/>
            </a:pPr>
            <a:r>
              <a:rPr lang="en-US" sz="3200" dirty="0">
                <a:highlight>
                  <a:srgbClr val="FFFF00"/>
                </a:highlight>
                <a:latin typeface="Times New Roman" panose="02020603050405020304" pitchFamily="18" charset="0"/>
                <a:cs typeface="Times New Roman" panose="02020603050405020304" pitchFamily="18" charset="0"/>
              </a:rPr>
              <a:t>This is the duration of the task that precedes + the duration of the task that follows.
Example</a:t>
            </a:r>
            <a:endParaRPr lang="fr-FR" sz="3200" dirty="0">
              <a:highlight>
                <a:srgbClr val="FFFF00"/>
              </a:highlight>
              <a:latin typeface="Times New Roman" panose="02020603050405020304" pitchFamily="18" charset="0"/>
              <a:cs typeface="Times New Roman" panose="02020603050405020304" pitchFamily="18" charset="0"/>
            </a:endParaRPr>
          </a:p>
          <a:p>
            <a:pPr marL="0" indent="0">
              <a:buNone/>
            </a:pPr>
            <a:r>
              <a:rPr lang="fr-FR" sz="3200" b="1" dirty="0">
                <a:solidFill>
                  <a:srgbClr val="FF0000"/>
                </a:solidFill>
                <a:latin typeface="Times New Roman" panose="02020603050405020304" pitchFamily="18" charset="0"/>
                <a:cs typeface="Times New Roman" panose="02020603050405020304" pitchFamily="18" charset="0"/>
              </a:rPr>
              <a:t> </a:t>
            </a:r>
            <a:r>
              <a:rPr lang="fr-FR" sz="3200" dirty="0">
                <a:latin typeface="Times New Roman" panose="02020603050405020304" pitchFamily="18" charset="0"/>
                <a:cs typeface="Times New Roman" panose="02020603050405020304" pitchFamily="18" charset="0"/>
              </a:rPr>
              <a:t> </a:t>
            </a:r>
          </a:p>
        </p:txBody>
      </p:sp>
      <p:sp>
        <p:nvSpPr>
          <p:cNvPr id="4" name="Oval 3"/>
          <p:cNvSpPr/>
          <p:nvPr/>
        </p:nvSpPr>
        <p:spPr>
          <a:xfrm>
            <a:off x="5105400" y="2895600"/>
            <a:ext cx="1371600" cy="9906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6" name="Straight Connector 5"/>
          <p:cNvCxnSpPr>
            <a:stCxn id="4" idx="2"/>
            <a:endCxn id="4" idx="6"/>
          </p:cNvCxnSpPr>
          <p:nvPr/>
        </p:nvCxnSpPr>
        <p:spPr>
          <a:xfrm>
            <a:off x="5105400" y="3390900"/>
            <a:ext cx="1371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791200" y="2933700"/>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3276600" y="3505200"/>
            <a:ext cx="1828800" cy="685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276601" y="3590109"/>
            <a:ext cx="741317" cy="369332"/>
          </a:xfrm>
          <a:prstGeom prst="rect">
            <a:avLst/>
          </a:prstGeom>
          <a:noFill/>
        </p:spPr>
        <p:txBody>
          <a:bodyPr wrap="square" rtlCol="0">
            <a:spAutoFit/>
          </a:bodyPr>
          <a:lstStyle/>
          <a:p>
            <a:r>
              <a:rPr lang="en-US" dirty="0"/>
              <a:t>C3</a:t>
            </a:r>
          </a:p>
        </p:txBody>
      </p:sp>
      <p:sp>
        <p:nvSpPr>
          <p:cNvPr id="13" name="Oval 12"/>
          <p:cNvSpPr/>
          <p:nvPr/>
        </p:nvSpPr>
        <p:spPr>
          <a:xfrm>
            <a:off x="2133600" y="4191000"/>
            <a:ext cx="1295400" cy="7620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5" name="Straight Connector 14"/>
          <p:cNvCxnSpPr>
            <a:stCxn id="13" idx="2"/>
          </p:cNvCxnSpPr>
          <p:nvPr/>
        </p:nvCxnSpPr>
        <p:spPr>
          <a:xfrm>
            <a:off x="2133600" y="4572000"/>
            <a:ext cx="1371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13" idx="0"/>
          </p:cNvCxnSpPr>
          <p:nvPr/>
        </p:nvCxnSpPr>
        <p:spPr>
          <a:xfrm>
            <a:off x="2781300" y="4191000"/>
            <a:ext cx="38100" cy="381000"/>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438400" y="4267200"/>
            <a:ext cx="304800" cy="369332"/>
          </a:xfrm>
          <a:prstGeom prst="rect">
            <a:avLst/>
          </a:prstGeom>
          <a:noFill/>
        </p:spPr>
        <p:txBody>
          <a:bodyPr wrap="square" rtlCol="0">
            <a:spAutoFit/>
          </a:bodyPr>
          <a:lstStyle/>
          <a:p>
            <a:r>
              <a:rPr lang="en-US" dirty="0"/>
              <a:t>0</a:t>
            </a:r>
          </a:p>
        </p:txBody>
      </p:sp>
      <p:sp>
        <p:nvSpPr>
          <p:cNvPr id="19" name="TextBox 18"/>
          <p:cNvSpPr txBox="1"/>
          <p:nvPr/>
        </p:nvSpPr>
        <p:spPr>
          <a:xfrm>
            <a:off x="5313318" y="3048000"/>
            <a:ext cx="249283" cy="369332"/>
          </a:xfrm>
          <a:prstGeom prst="rect">
            <a:avLst/>
          </a:prstGeom>
          <a:noFill/>
        </p:spPr>
        <p:txBody>
          <a:bodyPr wrap="square" rtlCol="0">
            <a:spAutoFit/>
          </a:bodyPr>
          <a:lstStyle/>
          <a:p>
            <a:r>
              <a:rPr lang="en-US" dirty="0"/>
              <a:t>3</a:t>
            </a:r>
          </a:p>
        </p:txBody>
      </p:sp>
      <p:cxnSp>
        <p:nvCxnSpPr>
          <p:cNvPr id="21" name="Straight Arrow Connector 20"/>
          <p:cNvCxnSpPr/>
          <p:nvPr/>
        </p:nvCxnSpPr>
        <p:spPr>
          <a:xfrm>
            <a:off x="6477000" y="3276600"/>
            <a:ext cx="1447800" cy="114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7924800" y="3048000"/>
            <a:ext cx="1219200" cy="11430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4" name="Straight Connector 23"/>
          <p:cNvCxnSpPr>
            <a:stCxn id="22" idx="2"/>
            <a:endCxn id="22" idx="6"/>
          </p:cNvCxnSpPr>
          <p:nvPr/>
        </p:nvCxnSpPr>
        <p:spPr>
          <a:xfrm>
            <a:off x="7924800" y="3619500"/>
            <a:ext cx="121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22" idx="0"/>
          </p:cNvCxnSpPr>
          <p:nvPr/>
        </p:nvCxnSpPr>
        <p:spPr>
          <a:xfrm>
            <a:off x="8534401" y="3048000"/>
            <a:ext cx="76199" cy="571500"/>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010400" y="2895600"/>
            <a:ext cx="554083" cy="369332"/>
          </a:xfrm>
          <a:prstGeom prst="rect">
            <a:avLst/>
          </a:prstGeom>
          <a:noFill/>
        </p:spPr>
        <p:txBody>
          <a:bodyPr wrap="square" rtlCol="0">
            <a:spAutoFit/>
          </a:bodyPr>
          <a:lstStyle/>
          <a:p>
            <a:r>
              <a:rPr lang="en-US" dirty="0"/>
              <a:t>F2</a:t>
            </a:r>
          </a:p>
        </p:txBody>
      </p:sp>
      <p:sp>
        <p:nvSpPr>
          <p:cNvPr id="29" name="TextBox 28"/>
          <p:cNvSpPr txBox="1"/>
          <p:nvPr/>
        </p:nvSpPr>
        <p:spPr>
          <a:xfrm>
            <a:off x="8097881" y="3124200"/>
            <a:ext cx="360318" cy="369332"/>
          </a:xfrm>
          <a:prstGeom prst="rect">
            <a:avLst/>
          </a:prstGeom>
          <a:noFill/>
        </p:spPr>
        <p:txBody>
          <a:bodyPr wrap="square" rtlCol="0">
            <a:spAutoFit/>
          </a:bodyPr>
          <a:lstStyle/>
          <a:p>
            <a:r>
              <a:rPr lang="en-US" dirty="0"/>
              <a:t>5</a:t>
            </a:r>
          </a:p>
        </p:txBody>
      </p:sp>
    </p:spTree>
    <p:extLst>
      <p:ext uri="{BB962C8B-B14F-4D97-AF65-F5344CB8AC3E}">
        <p14:creationId xmlns:p14="http://schemas.microsoft.com/office/powerpoint/2010/main" val="4259771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690688"/>
          </a:xfrm>
        </p:spPr>
        <p:txBody>
          <a:bodyPr>
            <a:noAutofit/>
          </a:bodyPr>
          <a:lstStyle/>
          <a:p>
            <a:pPr algn="l"/>
            <a:r>
              <a:rPr lang="fr-FR" sz="2800" dirty="0">
                <a:latin typeface="Times New Roman" panose="02020603050405020304" pitchFamily="18" charset="0"/>
                <a:cs typeface="Times New Roman" panose="02020603050405020304" pitchFamily="18" charset="0"/>
              </a:rPr>
              <a:t>Lorsque plusieurs tâches convergent vers une même étape (ici l'étape de Fin), retenez comme date au plus tôt, </a:t>
            </a:r>
            <a:r>
              <a:rPr lang="fr-FR" sz="2800" b="1" dirty="0">
                <a:solidFill>
                  <a:srgbClr val="FF0000"/>
                </a:solidFill>
                <a:latin typeface="Times New Roman" panose="02020603050405020304" pitchFamily="18" charset="0"/>
                <a:cs typeface="Times New Roman" panose="02020603050405020304" pitchFamily="18" charset="0"/>
              </a:rPr>
              <a:t>le nombre de jours le plus grand </a:t>
            </a:r>
            <a:r>
              <a:rPr lang="fr-FR" sz="2800" dirty="0">
                <a:latin typeface="Times New Roman" panose="02020603050405020304" pitchFamily="18" charset="0"/>
                <a:cs typeface="Times New Roman" panose="02020603050405020304" pitchFamily="18" charset="0"/>
              </a:rPr>
              <a:t>des différentes possibilités.</a:t>
            </a:r>
            <a:r>
              <a:rPr lang="fr-FR" sz="2800" b="1" dirty="0">
                <a:solidFill>
                  <a:srgbClr val="FF0000"/>
                </a:solidFill>
                <a:latin typeface="Times New Roman" panose="02020603050405020304" pitchFamily="18" charset="0"/>
                <a:cs typeface="Times New Roman" panose="02020603050405020304" pitchFamily="18" charset="0"/>
              </a:rPr>
              <a:t> </a:t>
            </a:r>
            <a:r>
              <a:rPr lang="fr-FR" sz="2800" b="1" dirty="0" err="1">
                <a:solidFill>
                  <a:srgbClr val="FF0000"/>
                </a:solidFill>
                <a:latin typeface="Times New Roman" panose="02020603050405020304" pitchFamily="18" charset="0"/>
                <a:cs typeface="Times New Roman" panose="02020603050405020304" pitchFamily="18" charset="0"/>
              </a:rPr>
              <a:t>Exp</a:t>
            </a:r>
            <a:r>
              <a:rPr lang="fr-FR" sz="2800" b="1" dirty="0">
                <a:solidFill>
                  <a:srgbClr val="FF0000"/>
                </a:solidFill>
                <a:latin typeface="Times New Roman" panose="02020603050405020304" pitchFamily="18" charset="0"/>
                <a:cs typeface="Times New Roman" panose="02020603050405020304" pitchFamily="18" charset="0"/>
              </a:rPr>
              <a:t> : entre C et fin : 2+5 = 7</a:t>
            </a:r>
            <a:br>
              <a:rPr lang="fr-FR" sz="2800" b="1" dirty="0">
                <a:solidFill>
                  <a:srgbClr val="FF0000"/>
                </a:solidFill>
                <a:latin typeface="Times New Roman" panose="02020603050405020304" pitchFamily="18" charset="0"/>
                <a:cs typeface="Times New Roman" panose="02020603050405020304" pitchFamily="18" charset="0"/>
              </a:rPr>
            </a:br>
            <a:r>
              <a:rPr lang="fr-FR" sz="2800" b="1" dirty="0">
                <a:solidFill>
                  <a:srgbClr val="FF0000"/>
                </a:solidFill>
                <a:latin typeface="Times New Roman" panose="02020603050405020304" pitchFamily="18" charset="0"/>
                <a:cs typeface="Times New Roman" panose="02020603050405020304" pitchFamily="18" charset="0"/>
              </a:rPr>
              <a:t>entre G et fin 10 + 3 = 13 et entre F et fin : 14 + 5 =19 donc je retiens 19</a:t>
            </a:r>
            <a:endParaRPr lang="en-US" sz="2800" dirty="0">
              <a:latin typeface="Times New Roman" panose="02020603050405020304" pitchFamily="18" charset="0"/>
              <a:cs typeface="Times New Roman" panose="02020603050405020304" pitchFamily="18" charset="0"/>
            </a:endParaRPr>
          </a:p>
        </p:txBody>
      </p:sp>
      <p:pic>
        <p:nvPicPr>
          <p:cNvPr id="4" name="Content Placeholder 3" descr="Le Diagramme PERT"/>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09800" y="1752600"/>
            <a:ext cx="8153400" cy="4876800"/>
          </a:xfrm>
          <a:prstGeom prst="rect">
            <a:avLst/>
          </a:prstGeom>
          <a:noFill/>
          <a:ln>
            <a:noFill/>
          </a:ln>
        </p:spPr>
      </p:pic>
      <p:sp>
        <p:nvSpPr>
          <p:cNvPr id="3" name="Rectangle 2"/>
          <p:cNvSpPr/>
          <p:nvPr/>
        </p:nvSpPr>
        <p:spPr>
          <a:xfrm>
            <a:off x="10538085" y="979631"/>
            <a:ext cx="1094282" cy="71105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rgbClr val="FF0000"/>
                </a:solidFill>
              </a:rPr>
              <a:t>19</a:t>
            </a:r>
          </a:p>
        </p:txBody>
      </p:sp>
    </p:spTree>
    <p:extLst>
      <p:ext uri="{BB962C8B-B14F-4D97-AF65-F5344CB8AC3E}">
        <p14:creationId xmlns:p14="http://schemas.microsoft.com/office/powerpoint/2010/main" val="1896330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D6EF9-F639-4C51-846F-ED7C28978095}"/>
              </a:ext>
            </a:extLst>
          </p:cNvPr>
          <p:cNvSpPr>
            <a:spLocks noGrp="1"/>
          </p:cNvSpPr>
          <p:nvPr>
            <p:ph type="title"/>
          </p:nvPr>
        </p:nvSpPr>
        <p:spPr>
          <a:xfrm>
            <a:off x="0" y="365125"/>
            <a:ext cx="12192000" cy="1325563"/>
          </a:xfrm>
        </p:spPr>
        <p:txBody>
          <a:bodyPr>
            <a:noAutofit/>
          </a:bodyPr>
          <a:lstStyle/>
          <a:p>
            <a:r>
              <a:rPr lang="en-US" sz="2400" b="1" dirty="0">
                <a:highlight>
                  <a:srgbClr val="FFFF00"/>
                </a:highlight>
                <a:latin typeface="Times New Roman" panose="02020603050405020304" pitchFamily="18" charset="0"/>
                <a:cs typeface="Times New Roman" panose="02020603050405020304" pitchFamily="18" charset="0"/>
              </a:rPr>
              <a:t>When several tasks converge on the same stage (in this case, the End stage), set the earliest number of days as the number of days of the different possibilities. Exp: between C and end: 2+5 = 7 between G and the end 10 + 3 = 13 and between F and the end: 14 + 5 =19 so I retain</a:t>
            </a:r>
          </a:p>
        </p:txBody>
      </p:sp>
      <p:pic>
        <p:nvPicPr>
          <p:cNvPr id="4" name="Content Placeholder 3" descr="Le Diagramme PERT">
            <a:extLst>
              <a:ext uri="{FF2B5EF4-FFF2-40B4-BE49-F238E27FC236}">
                <a16:creationId xmlns:a16="http://schemas.microsoft.com/office/drawing/2014/main" id="{FDC2CCF4-18DF-4CE9-BC22-EB455954D34C}"/>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 y="1690689"/>
            <a:ext cx="11178540" cy="4996550"/>
          </a:xfrm>
          <a:prstGeom prst="rect">
            <a:avLst/>
          </a:prstGeom>
          <a:noFill/>
          <a:ln>
            <a:noFill/>
          </a:ln>
        </p:spPr>
      </p:pic>
    </p:spTree>
    <p:extLst>
      <p:ext uri="{BB962C8B-B14F-4D97-AF65-F5344CB8AC3E}">
        <p14:creationId xmlns:p14="http://schemas.microsoft.com/office/powerpoint/2010/main" val="155454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74638"/>
            <a:ext cx="8534400" cy="563562"/>
          </a:xfrm>
        </p:spPr>
        <p:txBody>
          <a:bodyPr>
            <a:normAutofit fontScale="90000"/>
          </a:bodyPr>
          <a:lstStyle/>
          <a:p>
            <a:pPr algn="ctr"/>
            <a:r>
              <a:rPr lang="fr-FR" b="1" dirty="0">
                <a:latin typeface="Times New Roman" panose="02020603050405020304" pitchFamily="18" charset="0"/>
                <a:cs typeface="Times New Roman" panose="02020603050405020304" pitchFamily="18" charset="0"/>
              </a:rPr>
              <a:t>Dates au plus tard</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990600"/>
            <a:ext cx="12039600" cy="5638800"/>
          </a:xfrm>
        </p:spPr>
        <p:txBody>
          <a:bodyPr>
            <a:normAutofit/>
          </a:bodyPr>
          <a:lstStyle/>
          <a:p>
            <a:pPr marL="0" indent="0">
              <a:buNone/>
            </a:pPr>
            <a:r>
              <a:rPr lang="fr-FR" sz="3600" dirty="0">
                <a:solidFill>
                  <a:srgbClr val="FF0000"/>
                </a:solidFill>
              </a:rPr>
              <a:t>Parcourez le chemin inverse pour calculer les dates au plus tard</a:t>
            </a:r>
            <a:r>
              <a:rPr lang="fr-FR" sz="3600" dirty="0"/>
              <a:t>. Partez de la dernière étape et indiquez la date au plus tard égale à la date au plus tôt, ici 19 jours. Puis remontez le graphe </a:t>
            </a:r>
            <a:r>
              <a:rPr lang="fr-FR" sz="3600" b="1" dirty="0"/>
              <a:t>en retranchant </a:t>
            </a:r>
            <a:r>
              <a:rPr lang="fr-FR" sz="3600" dirty="0"/>
              <a:t>cette fois à la date au plus tard de l'étape en question, la </a:t>
            </a:r>
            <a:r>
              <a:rPr lang="fr-FR" sz="3600" b="1" dirty="0"/>
              <a:t>durée de la tâche </a:t>
            </a:r>
            <a:r>
              <a:rPr lang="fr-FR" sz="3600" dirty="0"/>
              <a:t>qui la précède pour trouver la date au plus tard de l'étape positionnée en amont.</a:t>
            </a:r>
            <a:endParaRPr lang="en-US" sz="3600" dirty="0"/>
          </a:p>
          <a:p>
            <a:r>
              <a:rPr lang="fr-FR" sz="3600" dirty="0"/>
              <a:t>Exemple pour l'étape 1 : 19 jours (nœud final)</a:t>
            </a:r>
          </a:p>
          <a:p>
            <a:pPr marL="0" indent="0" algn="ctr">
              <a:buNone/>
            </a:pPr>
            <a:r>
              <a:rPr lang="fr-FR" sz="3600" b="1" dirty="0">
                <a:solidFill>
                  <a:srgbClr val="FF0000"/>
                </a:solidFill>
              </a:rPr>
              <a:t>19 - 5 jours (tâche C) = 14 jours</a:t>
            </a:r>
            <a:endParaRPr lang="en-US" sz="3600" b="1" dirty="0">
              <a:solidFill>
                <a:srgbClr val="FF0000"/>
              </a:solidFill>
            </a:endParaRPr>
          </a:p>
          <a:p>
            <a:endParaRPr lang="en-US" sz="3600" dirty="0"/>
          </a:p>
        </p:txBody>
      </p:sp>
    </p:spTree>
    <p:extLst>
      <p:ext uri="{BB962C8B-B14F-4D97-AF65-F5344CB8AC3E}">
        <p14:creationId xmlns:p14="http://schemas.microsoft.com/office/powerpoint/2010/main" val="450988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D352B-06D8-443E-81FA-BC8E4998FFC0}"/>
              </a:ext>
            </a:extLst>
          </p:cNvPr>
          <p:cNvSpPr>
            <a:spLocks noGrp="1"/>
          </p:cNvSpPr>
          <p:nvPr>
            <p:ph type="title"/>
          </p:nvPr>
        </p:nvSpPr>
        <p:spPr/>
        <p:txBody>
          <a:bodyPr/>
          <a:lstStyle/>
          <a:p>
            <a:r>
              <a:rPr lang="en-US" b="1" dirty="0"/>
              <a:t>Latest dates</a:t>
            </a:r>
          </a:p>
        </p:txBody>
      </p:sp>
      <p:sp>
        <p:nvSpPr>
          <p:cNvPr id="3" name="Content Placeholder 2">
            <a:extLst>
              <a:ext uri="{FF2B5EF4-FFF2-40B4-BE49-F238E27FC236}">
                <a16:creationId xmlns:a16="http://schemas.microsoft.com/office/drawing/2014/main" id="{73647A47-F965-4F40-9748-99321A49553C}"/>
              </a:ext>
            </a:extLst>
          </p:cNvPr>
          <p:cNvSpPr>
            <a:spLocks noGrp="1"/>
          </p:cNvSpPr>
          <p:nvPr>
            <p:ph idx="1"/>
          </p:nvPr>
        </p:nvSpPr>
        <p:spPr/>
        <p:txBody>
          <a:bodyPr/>
          <a:lstStyle/>
          <a:p>
            <a:endParaRPr lang="en-US"/>
          </a:p>
        </p:txBody>
      </p:sp>
      <p:sp>
        <p:nvSpPr>
          <p:cNvPr id="4" name="Rectangle 3">
            <a:extLst>
              <a:ext uri="{FF2B5EF4-FFF2-40B4-BE49-F238E27FC236}">
                <a16:creationId xmlns:a16="http://schemas.microsoft.com/office/drawing/2014/main" id="{0CD16346-B2AF-4681-B90B-4CF30E9D611A}"/>
              </a:ext>
            </a:extLst>
          </p:cNvPr>
          <p:cNvSpPr/>
          <p:nvPr/>
        </p:nvSpPr>
        <p:spPr>
          <a:xfrm>
            <a:off x="838200" y="2274838"/>
            <a:ext cx="10515600" cy="3108543"/>
          </a:xfrm>
          <a:prstGeom prst="rect">
            <a:avLst/>
          </a:prstGeom>
        </p:spPr>
        <p:txBody>
          <a:bodyPr wrap="square">
            <a:spAutoFit/>
          </a:bodyPr>
          <a:lstStyle/>
          <a:p>
            <a:r>
              <a:rPr lang="en-US" sz="2800" dirty="0">
                <a:latin typeface="Times New Roman" panose="02020603050405020304" pitchFamily="18" charset="0"/>
                <a:cs typeface="Times New Roman" panose="02020603050405020304" pitchFamily="18" charset="0"/>
              </a:rPr>
              <a:t>Scroll the other way to calculate the latest dates. Start from the last step and indicate the date at the latest equal to the date at the earliest, in this case 19 days. Then go back up the graph, this time subtracting the duration of the task that precedes it from the date at the latest of the step in question to find the date at the latest of the step positioned upstream.
Example for Stage 1: 19 days (end node)
19 - 5 days (task C) = 14 days</a:t>
            </a:r>
          </a:p>
        </p:txBody>
      </p:sp>
    </p:spTree>
    <p:extLst>
      <p:ext uri="{BB962C8B-B14F-4D97-AF65-F5344CB8AC3E}">
        <p14:creationId xmlns:p14="http://schemas.microsoft.com/office/powerpoint/2010/main" val="2247840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8839200" cy="1143000"/>
          </a:xfrm>
        </p:spPr>
        <p:txBody>
          <a:bodyPr>
            <a:normAutofit/>
          </a:bodyPr>
          <a:lstStyle/>
          <a:p>
            <a:r>
              <a:rPr lang="fr-FR" sz="3600" b="1" dirty="0">
                <a:latin typeface="Times New Roman" panose="02020603050405020304" pitchFamily="18" charset="0"/>
                <a:cs typeface="Times New Roman" panose="02020603050405020304" pitchFamily="18" charset="0"/>
              </a:rPr>
              <a:t>Dates au plus tard </a:t>
            </a:r>
            <a:r>
              <a:rPr lang="fr-FR" sz="3600" b="1" dirty="0" err="1">
                <a:highlight>
                  <a:srgbClr val="FFFF00"/>
                </a:highlight>
                <a:latin typeface="Times New Roman" panose="02020603050405020304" pitchFamily="18" charset="0"/>
                <a:cs typeface="Times New Roman" panose="02020603050405020304" pitchFamily="18" charset="0"/>
              </a:rPr>
              <a:t>Latest</a:t>
            </a:r>
            <a:r>
              <a:rPr lang="fr-FR" sz="3600" b="1" dirty="0">
                <a:highlight>
                  <a:srgbClr val="FFFF00"/>
                </a:highlight>
                <a:latin typeface="Times New Roman" panose="02020603050405020304" pitchFamily="18" charset="0"/>
                <a:cs typeface="Times New Roman" panose="02020603050405020304" pitchFamily="18" charset="0"/>
              </a:rPr>
              <a:t> dates</a:t>
            </a:r>
            <a:endParaRPr lang="en-US" sz="3600" b="1" dirty="0">
              <a:highlight>
                <a:srgbClr val="FFFF00"/>
              </a:highligh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93964" y="1417638"/>
            <a:ext cx="11845636" cy="4759325"/>
          </a:xfrm>
        </p:spPr>
        <p:txBody>
          <a:bodyPr>
            <a:normAutofit fontScale="77500" lnSpcReduction="20000"/>
          </a:bodyPr>
          <a:lstStyle/>
          <a:p>
            <a:r>
              <a:rPr lang="fr-FR" sz="3600" dirty="0">
                <a:latin typeface="Times New Roman" panose="02020603050405020304" pitchFamily="18" charset="0"/>
                <a:cs typeface="Times New Roman" panose="02020603050405020304" pitchFamily="18" charset="0"/>
              </a:rPr>
              <a:t>Lorsque 2 tâches ont pour origine la même étape, calculez les dates dans les 2 cas et </a:t>
            </a:r>
            <a:r>
              <a:rPr lang="fr-FR" sz="3600" dirty="0">
                <a:solidFill>
                  <a:srgbClr val="FF0000"/>
                </a:solidFill>
                <a:latin typeface="Times New Roman" panose="02020603050405020304" pitchFamily="18" charset="0"/>
                <a:cs typeface="Times New Roman" panose="02020603050405020304" pitchFamily="18" charset="0"/>
              </a:rPr>
              <a:t>retenez </a:t>
            </a:r>
            <a:r>
              <a:rPr lang="fr-FR" sz="3600" b="1" dirty="0">
                <a:solidFill>
                  <a:srgbClr val="FF0000"/>
                </a:solidFill>
                <a:latin typeface="Times New Roman" panose="02020603050405020304" pitchFamily="18" charset="0"/>
                <a:cs typeface="Times New Roman" panose="02020603050405020304" pitchFamily="18" charset="0"/>
              </a:rPr>
              <a:t>la date la plus petite</a:t>
            </a:r>
            <a:r>
              <a:rPr lang="fr-FR" sz="3600" dirty="0">
                <a:latin typeface="Times New Roman" panose="02020603050405020304" pitchFamily="18" charset="0"/>
                <a:cs typeface="Times New Roman" panose="02020603050405020304" pitchFamily="18" charset="0"/>
              </a:rPr>
              <a:t>. </a:t>
            </a:r>
          </a:p>
          <a:p>
            <a:r>
              <a:rPr lang="fr-FR" sz="3600" dirty="0">
                <a:latin typeface="Times New Roman" panose="02020603050405020304" pitchFamily="18" charset="0"/>
                <a:cs typeface="Times New Roman" panose="02020603050405020304" pitchFamily="18" charset="0"/>
              </a:rPr>
              <a:t>Procédez de la même manière avec les tâches fictives.</a:t>
            </a:r>
            <a:endParaRPr lang="en-US" sz="3600" dirty="0">
              <a:latin typeface="Times New Roman" panose="02020603050405020304" pitchFamily="18" charset="0"/>
              <a:cs typeface="Times New Roman" panose="02020603050405020304" pitchFamily="18" charset="0"/>
            </a:endParaRPr>
          </a:p>
          <a:p>
            <a:r>
              <a:rPr lang="fr-FR" sz="3600" dirty="0">
                <a:latin typeface="Times New Roman" panose="02020603050405020304" pitchFamily="18" charset="0"/>
                <a:cs typeface="Times New Roman" panose="02020603050405020304" pitchFamily="18" charset="0"/>
              </a:rPr>
              <a:t>Exemple pour l'étape 2 : en passant par la tâche D, la date au plus tard est de 14, alors que via l'étape E, nous avons 8. </a:t>
            </a:r>
          </a:p>
          <a:p>
            <a:r>
              <a:rPr lang="fr-FR" sz="3600" b="1" dirty="0">
                <a:latin typeface="Times New Roman" panose="02020603050405020304" pitchFamily="18" charset="0"/>
                <a:cs typeface="Times New Roman" panose="02020603050405020304" pitchFamily="18" charset="0"/>
              </a:rPr>
              <a:t>Nous retenons donc 8. </a:t>
            </a:r>
          </a:p>
          <a:p>
            <a:pPr marL="0" indent="0">
              <a:buNone/>
            </a:pPr>
            <a:r>
              <a:rPr lang="en-US" sz="3600" b="1" dirty="0">
                <a:highlight>
                  <a:srgbClr val="FFFF00"/>
                </a:highlight>
                <a:latin typeface="Times New Roman" panose="02020603050405020304" pitchFamily="18" charset="0"/>
                <a:cs typeface="Times New Roman" panose="02020603050405020304" pitchFamily="18" charset="0"/>
              </a:rPr>
              <a:t>When 2 tasks originate from the same step, calculate the dates in both cases and remember the smaller date. 
Do the same with mock tasks.
Example for step 2: going through task D, the date at the latest is 14, while via step E, we have 8. 
We therefore retain 8.</a:t>
            </a:r>
            <a:endParaRPr lang="fr-FR" sz="3600" b="1" dirty="0">
              <a:highlight>
                <a:srgbClr val="FFFF00"/>
              </a:highlight>
              <a:latin typeface="Times New Roman" panose="02020603050405020304" pitchFamily="18" charset="0"/>
              <a:cs typeface="Times New Roman" panose="02020603050405020304" pitchFamily="18" charset="0"/>
            </a:endParaRPr>
          </a:p>
          <a:p>
            <a:pPr marL="0" indent="0">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6014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1673"/>
            <a:ext cx="10744200" cy="1469015"/>
          </a:xfrm>
        </p:spPr>
        <p:txBody>
          <a:bodyPr>
            <a:normAutofit fontScale="90000"/>
          </a:bodyPr>
          <a:lstStyle/>
          <a:p>
            <a:pPr algn="ctr"/>
            <a:br>
              <a:rPr lang="fr-FR" b="1" dirty="0">
                <a:latin typeface="Times New Roman" panose="02020603050405020304" pitchFamily="18" charset="0"/>
                <a:cs typeface="Times New Roman" panose="02020603050405020304" pitchFamily="18" charset="0"/>
              </a:rPr>
            </a:br>
            <a:r>
              <a:rPr lang="fr-FR" b="1" dirty="0">
                <a:latin typeface="Times New Roman" panose="02020603050405020304" pitchFamily="18" charset="0"/>
                <a:cs typeface="Times New Roman" panose="02020603050405020304" pitchFamily="18" charset="0"/>
              </a:rPr>
              <a:t>Le cas de la tâche fictive</a:t>
            </a:r>
            <a:r>
              <a:rPr lang="fr-FR" b="1" dirty="0">
                <a:solidFill>
                  <a:srgbClr val="FF0000"/>
                </a:solidFill>
                <a:latin typeface="Times New Roman" panose="02020603050405020304" pitchFamily="18" charset="0"/>
                <a:cs typeface="Times New Roman" panose="02020603050405020304" pitchFamily="18" charset="0"/>
              </a:rPr>
              <a:t> </a:t>
            </a:r>
            <a:br>
              <a:rPr lang="fr-FR" b="1" dirty="0">
                <a:solidFill>
                  <a:srgbClr val="FF0000"/>
                </a:solidFill>
                <a:latin typeface="Times New Roman" panose="02020603050405020304" pitchFamily="18" charset="0"/>
                <a:cs typeface="Times New Roman" panose="02020603050405020304" pitchFamily="18" charset="0"/>
              </a:rPr>
            </a:br>
            <a:r>
              <a:rPr lang="en-US" b="1" dirty="0">
                <a:solidFill>
                  <a:srgbClr val="FF0000"/>
                </a:solidFill>
                <a:latin typeface="Times New Roman" panose="02020603050405020304" pitchFamily="18" charset="0"/>
                <a:cs typeface="Times New Roman" panose="02020603050405020304" pitchFamily="18" charset="0"/>
              </a:rPr>
              <a:t>The case of the fictitious task</a:t>
            </a:r>
            <a:br>
              <a:rPr lang="fr-FR" b="1" dirty="0">
                <a:solidFill>
                  <a:srgbClr val="FF0000"/>
                </a:solidFill>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95209" y="1371600"/>
            <a:ext cx="11774184" cy="4805363"/>
          </a:xfrm>
        </p:spPr>
        <p:txBody>
          <a:bodyPr>
            <a:normAutofit fontScale="85000" lnSpcReduction="20000"/>
          </a:bodyPr>
          <a:lstStyle/>
          <a:p>
            <a:pPr marL="0" indent="0">
              <a:buNone/>
            </a:pPr>
            <a:r>
              <a:rPr lang="fr-FR" sz="3600" dirty="0">
                <a:latin typeface="Times New Roman" panose="02020603050405020304" pitchFamily="18" charset="0"/>
                <a:cs typeface="Times New Roman" panose="02020603050405020304" pitchFamily="18" charset="0"/>
              </a:rPr>
              <a:t>Concernant la G, elle possède 2 antérieurs D et A. </a:t>
            </a:r>
          </a:p>
          <a:p>
            <a:pPr marL="0" indent="0">
              <a:buNone/>
            </a:pPr>
            <a:r>
              <a:rPr lang="fr-FR" sz="3600" dirty="0">
                <a:latin typeface="Times New Roman" panose="02020603050405020304" pitchFamily="18" charset="0"/>
                <a:cs typeface="Times New Roman" panose="02020603050405020304" pitchFamily="18" charset="0"/>
              </a:rPr>
              <a:t>Comme une tâche ne peut être représentée que par une seule flèche, il est nécessaire de créer une tâche fictive. </a:t>
            </a:r>
          </a:p>
          <a:p>
            <a:pPr marL="0" indent="0">
              <a:buNone/>
            </a:pPr>
            <a:r>
              <a:rPr lang="fr-FR" sz="3600" dirty="0">
                <a:latin typeface="Times New Roman" panose="02020603050405020304" pitchFamily="18" charset="0"/>
                <a:cs typeface="Times New Roman" panose="02020603050405020304" pitchFamily="18" charset="0"/>
              </a:rPr>
              <a:t>Comme la D possède la date au plus tôt la plus élevée, on crée à son extrémité de façon conventionnelle l'étape 3 - puis on crée une tâche fictive </a:t>
            </a:r>
            <a:r>
              <a:rPr lang="fr-FR" sz="3600" b="1" dirty="0">
                <a:latin typeface="Times New Roman" panose="02020603050405020304" pitchFamily="18" charset="0"/>
                <a:cs typeface="Times New Roman" panose="02020603050405020304" pitchFamily="18" charset="0"/>
              </a:rPr>
              <a:t>A' avec une durée de 0 reliant les étapes 1 et 3.</a:t>
            </a:r>
          </a:p>
          <a:p>
            <a:pPr marL="0" indent="0">
              <a:buNone/>
            </a:pPr>
            <a:r>
              <a:rPr lang="en-US" sz="3600" b="1" dirty="0">
                <a:highlight>
                  <a:srgbClr val="FFFF00"/>
                </a:highlight>
                <a:latin typeface="Times New Roman" panose="02020603050405020304" pitchFamily="18" charset="0"/>
                <a:cs typeface="Times New Roman" panose="02020603050405020304" pitchFamily="18" charset="0"/>
              </a:rPr>
              <a:t>As for the G, it has 2 anterior D and A. 
Since a task can only be represented by a single arrow, it is necessary to create a fictitious task. 
Since D has the earliest date, we conventionally create step 3 at its end - and then create a fictitious task A' with a duration of 0 connecting steps 1 and 3.</a:t>
            </a:r>
          </a:p>
          <a:p>
            <a:pPr marL="0" indent="0">
              <a:buNone/>
            </a:pPr>
            <a:endParaRPr lang="en-US" dirty="0"/>
          </a:p>
        </p:txBody>
      </p:sp>
    </p:spTree>
    <p:extLst>
      <p:ext uri="{BB962C8B-B14F-4D97-AF65-F5344CB8AC3E}">
        <p14:creationId xmlns:p14="http://schemas.microsoft.com/office/powerpoint/2010/main" val="2441232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018" y="274639"/>
            <a:ext cx="11471564" cy="563562"/>
          </a:xfrm>
        </p:spPr>
        <p:txBody>
          <a:bodyPr>
            <a:normAutofit fontScale="90000"/>
          </a:bodyPr>
          <a:lstStyle/>
          <a:p>
            <a:pPr algn="ctr"/>
            <a:r>
              <a:rPr lang="fr-FR" b="1" dirty="0">
                <a:latin typeface="Times New Roman" panose="02020603050405020304" pitchFamily="18" charset="0"/>
                <a:cs typeface="Times New Roman" panose="02020603050405020304" pitchFamily="18" charset="0"/>
              </a:rPr>
              <a:t>Calcul des marges des tâches</a:t>
            </a:r>
            <a:br>
              <a:rPr lang="en-US" b="1" dirty="0"/>
            </a:br>
            <a:endParaRPr lang="en-US" dirty="0"/>
          </a:p>
        </p:txBody>
      </p:sp>
      <p:sp>
        <p:nvSpPr>
          <p:cNvPr id="3" name="Content Placeholder 2"/>
          <p:cNvSpPr>
            <a:spLocks noGrp="1"/>
          </p:cNvSpPr>
          <p:nvPr>
            <p:ph idx="1"/>
          </p:nvPr>
        </p:nvSpPr>
        <p:spPr>
          <a:xfrm>
            <a:off x="110835" y="838201"/>
            <a:ext cx="11956473" cy="5287963"/>
          </a:xfrm>
        </p:spPr>
        <p:txBody>
          <a:bodyPr>
            <a:normAutofit fontScale="92500" lnSpcReduction="10000"/>
          </a:bodyPr>
          <a:lstStyle/>
          <a:p>
            <a:pPr marL="0" indent="0">
              <a:buNone/>
            </a:pPr>
            <a:r>
              <a:rPr lang="fr-FR" dirty="0">
                <a:latin typeface="Times New Roman" panose="02020603050405020304" pitchFamily="18" charset="0"/>
                <a:cs typeface="Times New Roman" panose="02020603050405020304" pitchFamily="18" charset="0"/>
              </a:rPr>
              <a:t>Ces marges sont des </a:t>
            </a:r>
            <a:r>
              <a:rPr lang="fr-FR" dirty="0">
                <a:highlight>
                  <a:srgbClr val="FFFF00"/>
                </a:highlight>
                <a:latin typeface="Times New Roman" panose="02020603050405020304" pitchFamily="18" charset="0"/>
                <a:cs typeface="Times New Roman" panose="02020603050405020304" pitchFamily="18" charset="0"/>
              </a:rPr>
              <a:t>degrés de liberté </a:t>
            </a:r>
            <a:r>
              <a:rPr lang="fr-FR" dirty="0">
                <a:latin typeface="Times New Roman" panose="02020603050405020304" pitchFamily="18" charset="0"/>
                <a:cs typeface="Times New Roman" panose="02020603050405020304" pitchFamily="18" charset="0"/>
              </a:rPr>
              <a:t>qui permettent </a:t>
            </a:r>
            <a:r>
              <a:rPr lang="fr-FR" dirty="0">
                <a:highlight>
                  <a:srgbClr val="FFFF00"/>
                </a:highlight>
                <a:latin typeface="Times New Roman" panose="02020603050405020304" pitchFamily="18" charset="0"/>
                <a:cs typeface="Times New Roman" panose="02020603050405020304" pitchFamily="18" charset="0"/>
              </a:rPr>
              <a:t>d'absorber des retards</a:t>
            </a:r>
            <a:r>
              <a:rPr lang="fr-FR" dirty="0">
                <a:latin typeface="Times New Roman" panose="02020603050405020304" pitchFamily="18" charset="0"/>
                <a:cs typeface="Times New Roman" panose="02020603050405020304" pitchFamily="18" charset="0"/>
              </a:rPr>
              <a:t>. Elles assurent la flexibilité du projet. </a:t>
            </a:r>
            <a:endParaRPr lang="en-US" dirty="0">
              <a:latin typeface="Times New Roman" panose="02020603050405020304" pitchFamily="18" charset="0"/>
              <a:cs typeface="Times New Roman" panose="02020603050405020304" pitchFamily="18" charset="0"/>
            </a:endParaRPr>
          </a:p>
          <a:p>
            <a:pPr marL="0" indent="0">
              <a:buNone/>
            </a:pPr>
            <a:r>
              <a:rPr lang="fr-FR" b="1" dirty="0">
                <a:latin typeface="Times New Roman" panose="02020603050405020304" pitchFamily="18" charset="0"/>
                <a:cs typeface="Times New Roman" panose="02020603050405020304" pitchFamily="18" charset="0"/>
              </a:rPr>
              <a:t>Définition de la marge totale </a:t>
            </a:r>
            <a:endParaRPr lang="en-US" dirty="0">
              <a:latin typeface="Times New Roman" panose="02020603050405020304" pitchFamily="18" charset="0"/>
              <a:cs typeface="Times New Roman" panose="02020603050405020304" pitchFamily="18" charset="0"/>
            </a:endParaRPr>
          </a:p>
          <a:p>
            <a:pPr marL="0" indent="0">
              <a:buNone/>
            </a:pPr>
            <a:r>
              <a:rPr lang="fr-FR" b="1" i="1" dirty="0">
                <a:latin typeface="Times New Roman" panose="02020603050405020304" pitchFamily="18" charset="0"/>
                <a:cs typeface="Times New Roman" panose="02020603050405020304" pitchFamily="18" charset="0"/>
              </a:rPr>
              <a:t>La marge totale représente le retard que peut prendre la réalisation d'une tâche sans impacter </a:t>
            </a:r>
            <a:r>
              <a:rPr lang="fr-FR" b="1" i="1" u="sng" dirty="0">
                <a:solidFill>
                  <a:srgbClr val="7030A0"/>
                </a:solidFill>
                <a:latin typeface="Times New Roman" panose="02020603050405020304" pitchFamily="18" charset="0"/>
                <a:cs typeface="Times New Roman" panose="02020603050405020304" pitchFamily="18" charset="0"/>
              </a:rPr>
              <a:t>la date de fin du projet </a:t>
            </a:r>
            <a:r>
              <a:rPr lang="fr-FR" b="1" i="1" dirty="0">
                <a:latin typeface="Times New Roman" panose="02020603050405020304" pitchFamily="18" charset="0"/>
                <a:cs typeface="Times New Roman" panose="02020603050405020304" pitchFamily="18" charset="0"/>
              </a:rPr>
              <a:t>(à condition qu'elle ait commencé à sa date le plus tôt).</a:t>
            </a:r>
            <a:endParaRPr lang="en-US" i="1" dirty="0">
              <a:latin typeface="Times New Roman" panose="02020603050405020304" pitchFamily="18" charset="0"/>
              <a:cs typeface="Times New Roman" panose="02020603050405020304" pitchFamily="18" charset="0"/>
            </a:endParaRPr>
          </a:p>
          <a:p>
            <a:pPr marL="0" indent="0">
              <a:buNone/>
            </a:pPr>
            <a:r>
              <a:rPr lang="fr-FR" dirty="0">
                <a:latin typeface="Times New Roman" panose="02020603050405020304" pitchFamily="18" charset="0"/>
                <a:cs typeface="Times New Roman" panose="02020603050405020304" pitchFamily="18" charset="0"/>
              </a:rPr>
              <a:t>Pour évaluer la marge d'une tâche, prenez les 2 étapes qui l'entourent et appliquez le calcul suivant :</a:t>
            </a:r>
            <a:endParaRPr lang="en-US" dirty="0">
              <a:latin typeface="Times New Roman" panose="02020603050405020304" pitchFamily="18" charset="0"/>
              <a:cs typeface="Times New Roman" panose="02020603050405020304" pitchFamily="18" charset="0"/>
            </a:endParaRPr>
          </a:p>
          <a:p>
            <a:pPr marL="0" indent="0">
              <a:buNone/>
            </a:pPr>
            <a:r>
              <a:rPr lang="fr-FR" b="1" i="1" dirty="0">
                <a:solidFill>
                  <a:srgbClr val="FF0000"/>
                </a:solidFill>
                <a:latin typeface="Times New Roman" panose="02020603050405020304" pitchFamily="18" charset="0"/>
                <a:cs typeface="Times New Roman" panose="02020603050405020304" pitchFamily="18" charset="0"/>
              </a:rPr>
              <a:t>Formule de la marge totale : Date au plus tard de l'étape suivante - Durée de la tâche 				    - Date au plus tôt de l'étape précédente</a:t>
            </a:r>
            <a:endParaRPr lang="en-US" b="1" i="1" dirty="0">
              <a:solidFill>
                <a:srgbClr val="FF0000"/>
              </a:solidFill>
              <a:latin typeface="Times New Roman" panose="02020603050405020304" pitchFamily="18" charset="0"/>
              <a:cs typeface="Times New Roman" panose="02020603050405020304" pitchFamily="18" charset="0"/>
            </a:endParaRPr>
          </a:p>
          <a:p>
            <a:r>
              <a:rPr lang="fr-FR" b="1" dirty="0">
                <a:latin typeface="Times New Roman" panose="02020603050405020304" pitchFamily="18" charset="0"/>
                <a:cs typeface="Times New Roman" panose="02020603050405020304" pitchFamily="18" charset="0"/>
              </a:rPr>
              <a:t>Exemple : </a:t>
            </a:r>
          </a:p>
          <a:p>
            <a:pPr marL="0" indent="0">
              <a:buNone/>
            </a:pPr>
            <a:r>
              <a:rPr lang="fr-FR" b="1" dirty="0">
                <a:latin typeface="Times New Roman" panose="02020603050405020304" pitchFamily="18" charset="0"/>
                <a:cs typeface="Times New Roman" panose="02020603050405020304" pitchFamily="18" charset="0"/>
              </a:rPr>
              <a:t>pour la tâche D, la marge totale est de 6 jours (16-2-8).</a:t>
            </a:r>
          </a:p>
          <a:p>
            <a:pPr marL="0" indent="0">
              <a:buNone/>
            </a:pPr>
            <a:r>
              <a:rPr lang="fr-FR" b="1" dirty="0" err="1">
                <a:highlight>
                  <a:srgbClr val="FFFF00"/>
                </a:highlight>
                <a:latin typeface="Times New Roman" panose="02020603050405020304" pitchFamily="18" charset="0"/>
                <a:cs typeface="Times New Roman" panose="02020603050405020304" pitchFamily="18" charset="0"/>
              </a:rPr>
              <a:t>C.à.d</a:t>
            </a:r>
            <a:r>
              <a:rPr lang="fr-FR" b="1" dirty="0">
                <a:highlight>
                  <a:srgbClr val="FFFF00"/>
                </a:highlight>
                <a:latin typeface="Times New Roman" panose="02020603050405020304" pitchFamily="18" charset="0"/>
                <a:cs typeface="Times New Roman" panose="02020603050405020304" pitchFamily="18" charset="0"/>
              </a:rPr>
              <a:t> la tâche D peut prendre du retard 6 jours.</a:t>
            </a:r>
            <a:endParaRPr lang="en-US" b="1" dirty="0">
              <a:highlight>
                <a:srgbClr val="FFFF00"/>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3102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5F344-91BE-4EF7-B7D7-1A1051CE704D}"/>
              </a:ext>
            </a:extLst>
          </p:cNvPr>
          <p:cNvSpPr>
            <a:spLocks noGrp="1"/>
          </p:cNvSpPr>
          <p:nvPr>
            <p:ph type="title"/>
          </p:nvPr>
        </p:nvSpPr>
        <p:spPr/>
        <p:txBody>
          <a:bodyPr/>
          <a:lstStyle/>
          <a:p>
            <a:r>
              <a:rPr lang="en-US" dirty="0"/>
              <a:t>Calculating Task Margins</a:t>
            </a:r>
          </a:p>
        </p:txBody>
      </p:sp>
      <p:sp>
        <p:nvSpPr>
          <p:cNvPr id="3" name="Content Placeholder 2">
            <a:extLst>
              <a:ext uri="{FF2B5EF4-FFF2-40B4-BE49-F238E27FC236}">
                <a16:creationId xmlns:a16="http://schemas.microsoft.com/office/drawing/2014/main" id="{63C44B2A-2D32-4778-9F42-315B9E6A6BDD}"/>
              </a:ext>
            </a:extLst>
          </p:cNvPr>
          <p:cNvSpPr>
            <a:spLocks noGrp="1"/>
          </p:cNvSpPr>
          <p:nvPr>
            <p:ph idx="1"/>
          </p:nvPr>
        </p:nvSpPr>
        <p:spPr>
          <a:xfrm>
            <a:off x="182880" y="1825625"/>
            <a:ext cx="11898630" cy="4351338"/>
          </a:xfrm>
        </p:spPr>
        <p:txBody>
          <a:bodyPr>
            <a:normAutofit fontScale="85000" lnSpcReduction="20000"/>
          </a:bodyPr>
          <a:lstStyle/>
          <a:p>
            <a:pPr marL="0" indent="0">
              <a:buNone/>
            </a:pPr>
            <a:r>
              <a:rPr lang="fr-FR" dirty="0">
                <a:latin typeface="Times New Roman" panose="02020603050405020304" pitchFamily="18" charset="0"/>
                <a:cs typeface="Times New Roman" panose="02020603050405020304" pitchFamily="18" charset="0"/>
              </a:rPr>
              <a:t>Ces marges sont des </a:t>
            </a:r>
            <a:r>
              <a:rPr lang="fr-FR" dirty="0">
                <a:highlight>
                  <a:srgbClr val="FFFF00"/>
                </a:highlight>
                <a:latin typeface="Times New Roman" panose="02020603050405020304" pitchFamily="18" charset="0"/>
                <a:cs typeface="Times New Roman" panose="02020603050405020304" pitchFamily="18" charset="0"/>
              </a:rPr>
              <a:t>degrés de liberté </a:t>
            </a:r>
            <a:r>
              <a:rPr lang="fr-FR" dirty="0">
                <a:latin typeface="Times New Roman" panose="02020603050405020304" pitchFamily="18" charset="0"/>
                <a:cs typeface="Times New Roman" panose="02020603050405020304" pitchFamily="18" charset="0"/>
              </a:rPr>
              <a:t>qui permettent </a:t>
            </a:r>
            <a:r>
              <a:rPr lang="fr-FR" dirty="0">
                <a:highlight>
                  <a:srgbClr val="FFFF00"/>
                </a:highlight>
                <a:latin typeface="Times New Roman" panose="02020603050405020304" pitchFamily="18" charset="0"/>
                <a:cs typeface="Times New Roman" panose="02020603050405020304" pitchFamily="18" charset="0"/>
              </a:rPr>
              <a:t>d'absorber des retards</a:t>
            </a:r>
            <a:r>
              <a:rPr lang="fr-FR" dirty="0">
                <a:latin typeface="Times New Roman" panose="02020603050405020304" pitchFamily="18" charset="0"/>
                <a:cs typeface="Times New Roman" panose="02020603050405020304" pitchFamily="18" charset="0"/>
              </a:rPr>
              <a:t>. Elles assurent la flexibilité du projet. </a:t>
            </a:r>
            <a:endParaRPr lang="en-US" dirty="0">
              <a:latin typeface="Times New Roman" panose="02020603050405020304" pitchFamily="18" charset="0"/>
              <a:cs typeface="Times New Roman" panose="02020603050405020304" pitchFamily="18" charset="0"/>
            </a:endParaRPr>
          </a:p>
          <a:p>
            <a:pPr marL="0" indent="0">
              <a:buNone/>
            </a:pPr>
            <a:r>
              <a:rPr lang="fr-FR" b="1" dirty="0">
                <a:latin typeface="Times New Roman" panose="02020603050405020304" pitchFamily="18" charset="0"/>
                <a:cs typeface="Times New Roman" panose="02020603050405020304" pitchFamily="18" charset="0"/>
              </a:rPr>
              <a:t>Définition de la marge totale </a:t>
            </a:r>
            <a:endParaRPr lang="en-US" dirty="0">
              <a:latin typeface="Times New Roman" panose="02020603050405020304" pitchFamily="18" charset="0"/>
              <a:cs typeface="Times New Roman" panose="02020603050405020304" pitchFamily="18" charset="0"/>
            </a:endParaRPr>
          </a:p>
          <a:p>
            <a:pPr marL="0" indent="0">
              <a:buNone/>
            </a:pPr>
            <a:r>
              <a:rPr lang="fr-FR" b="1" i="1" dirty="0">
                <a:latin typeface="Times New Roman" panose="02020603050405020304" pitchFamily="18" charset="0"/>
                <a:cs typeface="Times New Roman" panose="02020603050405020304" pitchFamily="18" charset="0"/>
              </a:rPr>
              <a:t>La marge totale représente le retard que peut prendre la réalisation d'une tâche sans impacter </a:t>
            </a:r>
            <a:r>
              <a:rPr lang="fr-FR" b="1" i="1" u="sng" dirty="0">
                <a:solidFill>
                  <a:srgbClr val="7030A0"/>
                </a:solidFill>
                <a:latin typeface="Times New Roman" panose="02020603050405020304" pitchFamily="18" charset="0"/>
                <a:cs typeface="Times New Roman" panose="02020603050405020304" pitchFamily="18" charset="0"/>
              </a:rPr>
              <a:t>la date de fin du projet </a:t>
            </a:r>
            <a:r>
              <a:rPr lang="fr-FR" b="1" i="1" dirty="0">
                <a:latin typeface="Times New Roman" panose="02020603050405020304" pitchFamily="18" charset="0"/>
                <a:cs typeface="Times New Roman" panose="02020603050405020304" pitchFamily="18" charset="0"/>
              </a:rPr>
              <a:t>(à condition qu'elle ait commencé à sa date le plus tôt).</a:t>
            </a:r>
            <a:endParaRPr lang="en-US" i="1" dirty="0">
              <a:latin typeface="Times New Roman" panose="02020603050405020304" pitchFamily="18" charset="0"/>
              <a:cs typeface="Times New Roman" panose="02020603050405020304" pitchFamily="18" charset="0"/>
            </a:endParaRPr>
          </a:p>
          <a:p>
            <a:pPr marL="0" indent="0">
              <a:buNone/>
            </a:pPr>
            <a:r>
              <a:rPr lang="fr-FR" dirty="0">
                <a:latin typeface="Times New Roman" panose="02020603050405020304" pitchFamily="18" charset="0"/>
                <a:cs typeface="Times New Roman" panose="02020603050405020304" pitchFamily="18" charset="0"/>
              </a:rPr>
              <a:t>Pour évaluer la marge d'une tâche, prenez les 2 étapes qui l'entourent et appliquez le calcul suivant :</a:t>
            </a:r>
            <a:endParaRPr lang="en-US" dirty="0">
              <a:latin typeface="Times New Roman" panose="02020603050405020304" pitchFamily="18" charset="0"/>
              <a:cs typeface="Times New Roman" panose="02020603050405020304" pitchFamily="18" charset="0"/>
            </a:endParaRPr>
          </a:p>
          <a:p>
            <a:pPr marL="0" indent="0">
              <a:buNone/>
            </a:pPr>
            <a:r>
              <a:rPr lang="fr-FR" b="1" i="1" dirty="0">
                <a:solidFill>
                  <a:srgbClr val="FF0000"/>
                </a:solidFill>
                <a:latin typeface="Times New Roman" panose="02020603050405020304" pitchFamily="18" charset="0"/>
                <a:cs typeface="Times New Roman" panose="02020603050405020304" pitchFamily="18" charset="0"/>
              </a:rPr>
              <a:t>Formule de la marge totale : Date au plus tard de l'étape suivante - Durée de la tâche 				    - Date au plus tôt de l'étape précédente</a:t>
            </a:r>
            <a:endParaRPr lang="en-US" b="1" i="1" dirty="0">
              <a:solidFill>
                <a:srgbClr val="FF0000"/>
              </a:solidFill>
              <a:latin typeface="Times New Roman" panose="02020603050405020304" pitchFamily="18" charset="0"/>
              <a:cs typeface="Times New Roman" panose="02020603050405020304" pitchFamily="18" charset="0"/>
            </a:endParaRPr>
          </a:p>
          <a:p>
            <a:r>
              <a:rPr lang="fr-FR" b="1" dirty="0">
                <a:latin typeface="Times New Roman" panose="02020603050405020304" pitchFamily="18" charset="0"/>
                <a:cs typeface="Times New Roman" panose="02020603050405020304" pitchFamily="18" charset="0"/>
              </a:rPr>
              <a:t>Exemple : </a:t>
            </a:r>
          </a:p>
          <a:p>
            <a:pPr marL="0" indent="0">
              <a:buNone/>
            </a:pPr>
            <a:r>
              <a:rPr lang="fr-FR" b="1" dirty="0">
                <a:latin typeface="Times New Roman" panose="02020603050405020304" pitchFamily="18" charset="0"/>
                <a:cs typeface="Times New Roman" panose="02020603050405020304" pitchFamily="18" charset="0"/>
              </a:rPr>
              <a:t>pour la tâche D, la marge totale est de 6 jours (16-2-8).</a:t>
            </a:r>
          </a:p>
          <a:p>
            <a:pPr marL="0" indent="0">
              <a:buNone/>
            </a:pPr>
            <a:r>
              <a:rPr lang="fr-FR" b="1" dirty="0" err="1">
                <a:highlight>
                  <a:srgbClr val="FFFF00"/>
                </a:highlight>
                <a:latin typeface="Times New Roman" panose="02020603050405020304" pitchFamily="18" charset="0"/>
                <a:cs typeface="Times New Roman" panose="02020603050405020304" pitchFamily="18" charset="0"/>
              </a:rPr>
              <a:t>C.à.d</a:t>
            </a:r>
            <a:r>
              <a:rPr lang="fr-FR" b="1" dirty="0">
                <a:highlight>
                  <a:srgbClr val="FFFF00"/>
                </a:highlight>
                <a:latin typeface="Times New Roman" panose="02020603050405020304" pitchFamily="18" charset="0"/>
                <a:cs typeface="Times New Roman" panose="02020603050405020304" pitchFamily="18" charset="0"/>
              </a:rPr>
              <a:t> la tâche D peut prendre du retard 6 jours.</a:t>
            </a:r>
            <a:endParaRPr lang="en-US" b="1" dirty="0">
              <a:highlight>
                <a:srgbClr val="FFFF00"/>
              </a:highlight>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96686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r-FR" b="1" dirty="0">
                <a:latin typeface="Times New Roman" panose="02020603050405020304" pitchFamily="18" charset="0"/>
                <a:cs typeface="Times New Roman" panose="02020603050405020304" pitchFamily="18" charset="0"/>
              </a:rPr>
              <a:t>Définition de la marge libre</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1673" y="990600"/>
            <a:ext cx="11970327" cy="5562600"/>
          </a:xfrm>
        </p:spPr>
        <p:txBody>
          <a:bodyPr>
            <a:normAutofit/>
          </a:bodyPr>
          <a:lstStyle/>
          <a:p>
            <a:pPr marL="0" indent="0">
              <a:buNone/>
            </a:pPr>
            <a:r>
              <a:rPr lang="fr-FR" sz="3200" dirty="0">
                <a:latin typeface="Times New Roman" panose="02020603050405020304" pitchFamily="18" charset="0"/>
                <a:cs typeface="Times New Roman" panose="02020603050405020304" pitchFamily="18" charset="0"/>
              </a:rPr>
              <a:t>La marge libre correspond au retard que peut prendre la réalisation d'une tâche sans impact sur la date </a:t>
            </a:r>
            <a:r>
              <a:rPr lang="fr-FR" sz="3200" b="1" i="1" u="sng" dirty="0">
                <a:solidFill>
                  <a:srgbClr val="7030A0"/>
                </a:solidFill>
                <a:latin typeface="Times New Roman" panose="02020603050405020304" pitchFamily="18" charset="0"/>
                <a:cs typeface="Times New Roman" panose="02020603050405020304" pitchFamily="18" charset="0"/>
              </a:rPr>
              <a:t>au plus tôt des tâches suivantes </a:t>
            </a:r>
            <a:r>
              <a:rPr lang="fr-FR" sz="3200" dirty="0">
                <a:latin typeface="Times New Roman" panose="02020603050405020304" pitchFamily="18" charset="0"/>
                <a:cs typeface="Times New Roman" panose="02020603050405020304" pitchFamily="18" charset="0"/>
              </a:rPr>
              <a:t>(à condition qu'elle ait débuté à sa date le plus tôt).</a:t>
            </a:r>
            <a:endParaRPr lang="en-US" sz="3200" dirty="0">
              <a:latin typeface="Times New Roman" panose="02020603050405020304" pitchFamily="18" charset="0"/>
              <a:cs typeface="Times New Roman" panose="02020603050405020304" pitchFamily="18" charset="0"/>
            </a:endParaRPr>
          </a:p>
          <a:p>
            <a:r>
              <a:rPr lang="fr-FR" sz="3200" dirty="0">
                <a:latin typeface="Times New Roman" panose="02020603050405020304" pitchFamily="18" charset="0"/>
                <a:cs typeface="Times New Roman" panose="02020603050405020304" pitchFamily="18" charset="0"/>
              </a:rPr>
              <a:t>Formule de la marge libre =</a:t>
            </a:r>
          </a:p>
          <a:p>
            <a:pPr marL="0" indent="0">
              <a:buNone/>
            </a:pPr>
            <a:r>
              <a:rPr lang="fr-FR" sz="3200" b="1" dirty="0">
                <a:solidFill>
                  <a:srgbClr val="FF0000"/>
                </a:solidFill>
                <a:latin typeface="Times New Roman" panose="02020603050405020304" pitchFamily="18" charset="0"/>
                <a:cs typeface="Times New Roman" panose="02020603050405020304" pitchFamily="18" charset="0"/>
              </a:rPr>
              <a:t>Date au plus tôt de l'étape </a:t>
            </a:r>
            <a:r>
              <a:rPr lang="fr-FR" sz="3200" b="1" i="1" dirty="0">
                <a:solidFill>
                  <a:srgbClr val="FF0000"/>
                </a:solidFill>
                <a:latin typeface="Times New Roman" panose="02020603050405020304" pitchFamily="18" charset="0"/>
                <a:cs typeface="Times New Roman" panose="02020603050405020304" pitchFamily="18" charset="0"/>
              </a:rPr>
              <a:t> suivante</a:t>
            </a:r>
            <a:r>
              <a:rPr lang="fr-FR" sz="3200" b="1" dirty="0">
                <a:solidFill>
                  <a:srgbClr val="FF0000"/>
                </a:solidFill>
                <a:latin typeface="Times New Roman" panose="02020603050405020304" pitchFamily="18" charset="0"/>
                <a:cs typeface="Times New Roman" panose="02020603050405020304" pitchFamily="18" charset="0"/>
              </a:rPr>
              <a:t> - Durée de la tâche -  Date au plus tôt de l'étape précédente</a:t>
            </a:r>
            <a:endParaRPr lang="en-US" sz="3200" b="1" dirty="0">
              <a:solidFill>
                <a:srgbClr val="FF0000"/>
              </a:solidFill>
              <a:latin typeface="Times New Roman" panose="02020603050405020304" pitchFamily="18" charset="0"/>
              <a:cs typeface="Times New Roman" panose="02020603050405020304" pitchFamily="18" charset="0"/>
            </a:endParaRPr>
          </a:p>
          <a:p>
            <a:pPr marL="0" indent="0">
              <a:buNone/>
            </a:pPr>
            <a:r>
              <a:rPr lang="fr-FR" sz="3200" dirty="0">
                <a:latin typeface="Times New Roman" panose="02020603050405020304" pitchFamily="18" charset="0"/>
                <a:cs typeface="Times New Roman" panose="02020603050405020304" pitchFamily="18" charset="0"/>
              </a:rPr>
              <a:t>A noter : la marge libre ne peut pas être supérieure à la marge totale</a:t>
            </a:r>
          </a:p>
          <a:p>
            <a:pPr marL="0" indent="0" algn="ctr">
              <a:buNone/>
            </a:pPr>
            <a:r>
              <a:rPr lang="fr-FR" sz="3200" i="1" dirty="0">
                <a:latin typeface="Times New Roman" panose="02020603050405020304" pitchFamily="18" charset="0"/>
                <a:cs typeface="Times New Roman" panose="02020603050405020304" pitchFamily="18" charset="0"/>
              </a:rPr>
              <a:t>Ce qui est particulièrement </a:t>
            </a:r>
            <a:r>
              <a:rPr lang="fr-FR" sz="3200" b="1" i="1" dirty="0">
                <a:latin typeface="Times New Roman" panose="02020603050405020304" pitchFamily="18" charset="0"/>
                <a:cs typeface="Times New Roman" panose="02020603050405020304" pitchFamily="18" charset="0"/>
              </a:rPr>
              <a:t>important</a:t>
            </a:r>
            <a:r>
              <a:rPr lang="fr-FR" sz="3200" i="1" dirty="0">
                <a:latin typeface="Times New Roman" panose="02020603050405020304" pitchFamily="18" charset="0"/>
                <a:cs typeface="Times New Roman" panose="02020603050405020304" pitchFamily="18" charset="0"/>
              </a:rPr>
              <a:t> lorsqu'une équipe extérieure doit intervenir à une date précise. Il ne faut pas que cette date soit décalée à cause du retard de la tâche précédente</a:t>
            </a:r>
            <a:r>
              <a:rPr lang="fr-FR" sz="3200" dirty="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a:p>
            <a:pPr marL="0" indent="0">
              <a:buNone/>
            </a:pPr>
            <a:endParaRPr lang="en-US" dirty="0"/>
          </a:p>
          <a:p>
            <a:endParaRPr lang="en-US" dirty="0"/>
          </a:p>
        </p:txBody>
      </p:sp>
    </p:spTree>
    <p:extLst>
      <p:ext uri="{BB962C8B-B14F-4D97-AF65-F5344CB8AC3E}">
        <p14:creationId xmlns:p14="http://schemas.microsoft.com/office/powerpoint/2010/main" val="2233660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6F49E-E5F3-4636-B390-EB631AD1C2BC}"/>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Definition of Free Margin</a:t>
            </a:r>
          </a:p>
        </p:txBody>
      </p:sp>
      <p:sp>
        <p:nvSpPr>
          <p:cNvPr id="3" name="Content Placeholder 2">
            <a:extLst>
              <a:ext uri="{FF2B5EF4-FFF2-40B4-BE49-F238E27FC236}">
                <a16:creationId xmlns:a16="http://schemas.microsoft.com/office/drawing/2014/main" id="{F2B69677-601C-4D32-9D1C-F69919403A81}"/>
              </a:ext>
            </a:extLst>
          </p:cNvPr>
          <p:cNvSpPr>
            <a:spLocks noGrp="1"/>
          </p:cNvSpPr>
          <p:nvPr>
            <p:ph idx="1"/>
          </p:nvPr>
        </p:nvSpPr>
        <p:spPr>
          <a:xfrm>
            <a:off x="80010" y="1825625"/>
            <a:ext cx="12012930" cy="4351338"/>
          </a:xfrm>
        </p:spPr>
        <p:txBody>
          <a:bodyPr/>
          <a:lstStyle/>
          <a:p>
            <a:r>
              <a:rPr lang="en-US" dirty="0">
                <a:latin typeface="Times New Roman" panose="02020603050405020304" pitchFamily="18" charset="0"/>
                <a:cs typeface="Times New Roman" panose="02020603050405020304" pitchFamily="18" charset="0"/>
              </a:rPr>
              <a:t>Free margin is the delay that can occur in completing a task without impacting the earliest date of subsequent tasks (provided it started on its earliest date).
Free Margin Formula =
Earliest Next Step Date - Task Duration - Earliest Previous Step Date
Note: the free margin cannot be greater than the total margin
This is particularly important when an external team has to intervene on a specific date. This date should not be postponed because of the delay of the previous task.</a:t>
            </a:r>
          </a:p>
        </p:txBody>
      </p:sp>
    </p:spTree>
    <p:extLst>
      <p:ext uri="{BB962C8B-B14F-4D97-AF65-F5344CB8AC3E}">
        <p14:creationId xmlns:p14="http://schemas.microsoft.com/office/powerpoint/2010/main" val="911586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latin typeface="Times New Roman" panose="02020603050405020304" pitchFamily="18" charset="0"/>
                <a:cs typeface="Times New Roman" panose="02020603050405020304" pitchFamily="18" charset="0"/>
              </a:rPr>
              <a:t>Remarques  </a:t>
            </a:r>
          </a:p>
        </p:txBody>
      </p:sp>
      <p:sp>
        <p:nvSpPr>
          <p:cNvPr id="3" name="Content Placeholder 2"/>
          <p:cNvSpPr>
            <a:spLocks noGrp="1"/>
          </p:cNvSpPr>
          <p:nvPr>
            <p:ph idx="1"/>
          </p:nvPr>
        </p:nvSpPr>
        <p:spPr/>
        <p:txBody>
          <a:bodyPr>
            <a:normAutofit/>
          </a:bodyPr>
          <a:lstStyle/>
          <a:p>
            <a:r>
              <a:rPr lang="fr-FR" sz="3600" dirty="0">
                <a:highlight>
                  <a:srgbClr val="FFFF00"/>
                </a:highlight>
                <a:latin typeface="Times New Roman" panose="02020603050405020304" pitchFamily="18" charset="0"/>
                <a:cs typeface="Times New Roman" panose="02020603050405020304" pitchFamily="18" charset="0"/>
              </a:rPr>
              <a:t>La marge totale </a:t>
            </a:r>
            <a:r>
              <a:rPr lang="fr-FR" sz="3600" dirty="0">
                <a:latin typeface="Times New Roman" panose="02020603050405020304" pitchFamily="18" charset="0"/>
                <a:cs typeface="Times New Roman" panose="02020603050405020304" pitchFamily="18" charset="0"/>
              </a:rPr>
              <a:t>&gt; que la marge libre </a:t>
            </a:r>
          </a:p>
          <a:p>
            <a:r>
              <a:rPr lang="fr-FR" sz="3600" dirty="0">
                <a:latin typeface="Times New Roman" panose="02020603050405020304" pitchFamily="18" charset="0"/>
                <a:cs typeface="Times New Roman" panose="02020603050405020304" pitchFamily="18" charset="0"/>
              </a:rPr>
              <a:t>De l’exemple suivant établir le tableau de marge libre et marge totale </a:t>
            </a:r>
          </a:p>
          <a:p>
            <a:r>
              <a:rPr lang="fr-FR" sz="3600" dirty="0">
                <a:latin typeface="Times New Roman" panose="02020603050405020304" pitchFamily="18" charset="0"/>
                <a:cs typeface="Times New Roman" panose="02020603050405020304" pitchFamily="18" charset="0"/>
              </a:rPr>
              <a:t>Ce qui est particulièrement important lorsqu'une équipe extérieure doit intervenir à une date précise. </a:t>
            </a:r>
          </a:p>
          <a:p>
            <a:r>
              <a:rPr lang="fr-FR" sz="3600" dirty="0">
                <a:latin typeface="Times New Roman" panose="02020603050405020304" pitchFamily="18" charset="0"/>
                <a:cs typeface="Times New Roman" panose="02020603050405020304" pitchFamily="18" charset="0"/>
              </a:rPr>
              <a:t>Il ne faut pas que cette date soit décalée à cause du retard de la tâche précédente.</a:t>
            </a:r>
            <a:endParaRPr lang="en-US" sz="3600" dirty="0">
              <a:latin typeface="Times New Roman" panose="02020603050405020304" pitchFamily="18" charset="0"/>
              <a:cs typeface="Times New Roman" panose="02020603050405020304" pitchFamily="18" charset="0"/>
            </a:endParaRPr>
          </a:p>
          <a:p>
            <a:endParaRPr lang="fr-FR"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8157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8438B-3F84-4818-BAF7-9A0390F45DAE}"/>
              </a:ext>
            </a:extLst>
          </p:cNvPr>
          <p:cNvSpPr>
            <a:spLocks noGrp="1"/>
          </p:cNvSpPr>
          <p:nvPr>
            <p:ph type="title"/>
          </p:nvPr>
        </p:nvSpPr>
        <p:spPr/>
        <p:txBody>
          <a:bodyPr/>
          <a:lstStyle/>
          <a:p>
            <a:r>
              <a:rPr lang="en-US" dirty="0"/>
              <a:t>Remarks</a:t>
            </a:r>
          </a:p>
        </p:txBody>
      </p:sp>
      <p:sp>
        <p:nvSpPr>
          <p:cNvPr id="3" name="Content Placeholder 2">
            <a:extLst>
              <a:ext uri="{FF2B5EF4-FFF2-40B4-BE49-F238E27FC236}">
                <a16:creationId xmlns:a16="http://schemas.microsoft.com/office/drawing/2014/main" id="{668EE2EC-E285-44B1-8891-EF92694C50FE}"/>
              </a:ext>
            </a:extLst>
          </p:cNvPr>
          <p:cNvSpPr>
            <a:spLocks noGrp="1"/>
          </p:cNvSpPr>
          <p:nvPr>
            <p:ph idx="1"/>
          </p:nvPr>
        </p:nvSpPr>
        <p:spPr/>
        <p:txBody>
          <a:bodyPr/>
          <a:lstStyle/>
          <a:p>
            <a:r>
              <a:rPr lang="en-US" dirty="0">
                <a:highlight>
                  <a:srgbClr val="FFFF00"/>
                </a:highlight>
                <a:latin typeface="Times New Roman" panose="02020603050405020304" pitchFamily="18" charset="0"/>
                <a:cs typeface="Times New Roman" panose="02020603050405020304" pitchFamily="18" charset="0"/>
              </a:rPr>
              <a:t>Total margin &gt; than free margin 
From the following example, establish the table of free margin and total margin 
This is particularly important when an external team has to intervene on a specific date. 
This date should not be postponed because of the delay of the previous task.</a:t>
            </a:r>
          </a:p>
        </p:txBody>
      </p:sp>
    </p:spTree>
    <p:extLst>
      <p:ext uri="{BB962C8B-B14F-4D97-AF65-F5344CB8AC3E}">
        <p14:creationId xmlns:p14="http://schemas.microsoft.com/office/powerpoint/2010/main" val="4546513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880380"/>
          </a:xfrm>
        </p:spPr>
        <p:txBody>
          <a:bodyPr>
            <a:noAutofit/>
          </a:bodyPr>
          <a:lstStyle/>
          <a:p>
            <a:pPr lvl="0" eaLnBrk="0" fontAlgn="base" hangingPunct="0">
              <a:lnSpc>
                <a:spcPct val="100000"/>
              </a:lnSpc>
              <a:spcAft>
                <a:spcPct val="0"/>
              </a:spcAft>
            </a:pPr>
            <a:r>
              <a:rPr lang="fr-FR" altLang="en-US" sz="2800" b="1" dirty="0">
                <a:latin typeface="Times New Roman" panose="02020603050405020304" pitchFamily="18" charset="0"/>
                <a:ea typeface="Times New Roman" panose="02020603050405020304" pitchFamily="18" charset="0"/>
                <a:cs typeface="Times New Roman" panose="02020603050405020304" pitchFamily="18" charset="0"/>
              </a:rPr>
              <a:t>EXERCICE : </a:t>
            </a:r>
            <a:r>
              <a:rPr lang="fr-FR" altLang="en-US" sz="2800" dirty="0">
                <a:latin typeface="Times New Roman" panose="02020603050405020304" pitchFamily="18" charset="0"/>
                <a:ea typeface="Times New Roman" panose="02020603050405020304" pitchFamily="18" charset="0"/>
                <a:cs typeface="Times New Roman" panose="02020603050405020304" pitchFamily="18" charset="0"/>
              </a:rPr>
              <a:t>On désire planifier un projet comprenant13 tâches repérées de A </a:t>
            </a:r>
            <a:r>
              <a:rPr lang="fr-FR" altLang="en-US" sz="2800" dirty="0" err="1">
                <a:latin typeface="Times New Roman" panose="02020603050405020304" pitchFamily="18" charset="0"/>
                <a:ea typeface="Times New Roman" panose="02020603050405020304" pitchFamily="18" charset="0"/>
                <a:cs typeface="Times New Roman" panose="02020603050405020304" pitchFamily="18" charset="0"/>
              </a:rPr>
              <a:t>àM</a:t>
            </a:r>
            <a:r>
              <a:rPr lang="fr-FR" altLang="en-US" sz="2800" dirty="0">
                <a:latin typeface="Times New Roman" panose="02020603050405020304" pitchFamily="18" charset="0"/>
                <a:ea typeface="Times New Roman" panose="02020603050405020304" pitchFamily="18" charset="0"/>
                <a:cs typeface="Times New Roman" panose="02020603050405020304" pitchFamily="18" charset="0"/>
              </a:rPr>
              <a:t>.</a:t>
            </a:r>
            <a:br>
              <a:rPr kumimoji="0" lang="en-US" altLang="en-US" sz="2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604052" y="5128131"/>
            <a:ext cx="5749747" cy="1048831"/>
          </a:xfrm>
        </p:spPr>
        <p:txBody>
          <a:bodyPr/>
          <a:lstStyle/>
          <a:p>
            <a:pPr marL="0" indent="0">
              <a:buNone/>
            </a:pPr>
            <a:endParaRPr lang="en-US" dirty="0"/>
          </a:p>
        </p:txBody>
      </p:sp>
      <p:pic>
        <p:nvPicPr>
          <p:cNvPr id="1025" name="Picture 1" descr="G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931" y="954655"/>
            <a:ext cx="11782269" cy="5782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90075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Questions </a:t>
            </a:r>
          </a:p>
        </p:txBody>
      </p:sp>
      <p:sp>
        <p:nvSpPr>
          <p:cNvPr id="3" name="Content Placeholder 2"/>
          <p:cNvSpPr>
            <a:spLocks noGrp="1"/>
          </p:cNvSpPr>
          <p:nvPr>
            <p:ph idx="1"/>
          </p:nvPr>
        </p:nvSpPr>
        <p:spPr>
          <a:xfrm>
            <a:off x="1" y="1825625"/>
            <a:ext cx="12192000" cy="4351338"/>
          </a:xfrm>
        </p:spPr>
        <p:txBody>
          <a:bodyPr>
            <a:normAutofit fontScale="92500" lnSpcReduction="20000"/>
          </a:bodyPr>
          <a:lstStyle/>
          <a:p>
            <a:pPr marL="0" lvl="0" indent="0" eaLnBrk="0" fontAlgn="base" hangingPunct="0">
              <a:lnSpc>
                <a:spcPct val="100000"/>
              </a:lnSpc>
              <a:spcBef>
                <a:spcPct val="0"/>
              </a:spcBef>
              <a:spcAft>
                <a:spcPct val="0"/>
              </a:spcAft>
              <a:buNone/>
            </a:pPr>
            <a:endParaRPr lang="fr-FR" altLang="en-US" b="1"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pPr>
            <a:r>
              <a:rPr lang="fr-FR" altLang="en-US" sz="3200" b="1" dirty="0">
                <a:latin typeface="Times New Roman" panose="02020603050405020304" pitchFamily="18" charset="0"/>
                <a:ea typeface="Times New Roman" panose="02020603050405020304" pitchFamily="18" charset="0"/>
                <a:cs typeface="Times New Roman" panose="02020603050405020304" pitchFamily="18" charset="0"/>
              </a:rPr>
              <a:t>1- Tracer le planning PERT .</a:t>
            </a:r>
            <a:endParaRPr lang="en-US" altLang="en-US" sz="3200" b="1" dirty="0">
              <a:latin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pPr>
            <a:r>
              <a:rPr lang="en-US" altLang="en-US" sz="3200" b="1" dirty="0">
                <a:latin typeface="Times New Roman" panose="02020603050405020304" pitchFamily="18" charset="0"/>
                <a:ea typeface="Times New Roman" panose="02020603050405020304" pitchFamily="18" charset="0"/>
                <a:cs typeface="Times New Roman" panose="02020603050405020304" pitchFamily="18" charset="0"/>
              </a:rPr>
              <a:t>2- </a:t>
            </a:r>
            <a:r>
              <a:rPr lang="fr-FR" altLang="en-US" sz="3200" b="1" dirty="0">
                <a:latin typeface="Times New Roman" panose="02020603050405020304" pitchFamily="18" charset="0"/>
                <a:ea typeface="Times New Roman" panose="02020603050405020304" pitchFamily="18" charset="0"/>
                <a:cs typeface="Times New Roman" panose="02020603050405020304" pitchFamily="18" charset="0"/>
              </a:rPr>
              <a:t>Calculer les dates « au plus tôt », les dates « au plus tard.</a:t>
            </a:r>
            <a:endParaRPr kumimoji="0" lang="en-US" altLang="en-US" sz="32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pPr>
            <a:r>
              <a:rPr lang="fr-FR" altLang="en-US" sz="3200" b="1" dirty="0">
                <a:latin typeface="Times New Roman" panose="02020603050405020304" pitchFamily="18" charset="0"/>
                <a:ea typeface="Times New Roman" panose="02020603050405020304" pitchFamily="18" charset="0"/>
                <a:cs typeface="Times New Roman" panose="02020603050405020304" pitchFamily="18" charset="0"/>
              </a:rPr>
              <a:t>3 -Tracer le chemin critique.</a:t>
            </a:r>
            <a:endParaRPr kumimoji="0" lang="en-US" altLang="en-US" sz="32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pPr>
            <a:r>
              <a:rPr lang="fr-FR" altLang="en-US" sz="3200" b="1" dirty="0">
                <a:latin typeface="Times New Roman" panose="02020603050405020304" pitchFamily="18" charset="0"/>
                <a:ea typeface="Times New Roman" panose="02020603050405020304" pitchFamily="18" charset="0"/>
                <a:cs typeface="Times New Roman" panose="02020603050405020304" pitchFamily="18" charset="0"/>
              </a:rPr>
              <a:t>4 - Déterminer pour chaque tâche la valeur des marges : totale, libre.</a:t>
            </a:r>
            <a:endParaRPr kumimoji="0" lang="en-US" altLang="en-US" sz="32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pPr>
            <a:r>
              <a:rPr lang="fr-FR" altLang="en-US" sz="3200" b="1" dirty="0">
                <a:latin typeface="Times New Roman" panose="02020603050405020304" pitchFamily="18" charset="0"/>
                <a:ea typeface="Times New Roman" panose="02020603050405020304" pitchFamily="18" charset="0"/>
                <a:cs typeface="Times New Roman" panose="02020603050405020304" pitchFamily="18" charset="0"/>
              </a:rPr>
              <a:t>5 - GANTT du projet</a:t>
            </a:r>
          </a:p>
          <a:p>
            <a:pPr marL="0" lvl="0" indent="0" eaLnBrk="0" fontAlgn="base" hangingPunct="0">
              <a:lnSpc>
                <a:spcPct val="100000"/>
              </a:lnSpc>
              <a:spcBef>
                <a:spcPct val="0"/>
              </a:spcBef>
              <a:spcAft>
                <a:spcPct val="0"/>
              </a:spcAft>
              <a:buNone/>
            </a:pPr>
            <a:r>
              <a:rPr lang="en-US" altLang="en-US" sz="3200" b="1" dirty="0">
                <a:highlight>
                  <a:srgbClr val="FFFF00"/>
                </a:highlight>
                <a:latin typeface="Times New Roman" panose="02020603050405020304" pitchFamily="18" charset="0"/>
                <a:cs typeface="Times New Roman" panose="02020603050405020304" pitchFamily="18" charset="0"/>
              </a:rPr>
              <a:t>Draw up the PERT schedule.
2- Calculate the "earliest" dates, the "latest" dates.
3 - Trace the critical path.
4 - Determine the value of the margins for each task: total, free.
5 - Project GANTT</a:t>
            </a:r>
            <a:endParaRPr kumimoji="0" lang="fr-FR" altLang="en-US" sz="3200" b="1" i="0" u="none" strike="noStrike" cap="none" normalizeH="0" baseline="0" dirty="0">
              <a:ln>
                <a:noFill/>
              </a:ln>
              <a:solidFill>
                <a:schemeClr val="tx1"/>
              </a:solidFill>
              <a:effectLst/>
              <a:highlight>
                <a:srgbClr val="FFFF00"/>
              </a:highlight>
              <a:latin typeface="Times New Roman" panose="02020603050405020304" pitchFamily="18" charset="0"/>
              <a:cs typeface="Times New Roman" panose="02020603050405020304" pitchFamily="18" charset="0"/>
            </a:endParaRPr>
          </a:p>
          <a:p>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4751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1935</Words>
  <Application>Microsoft Office PowerPoint</Application>
  <PresentationFormat>Widescreen</PresentationFormat>
  <Paragraphs>122</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Helvetica</vt:lpstr>
      <vt:lpstr>Times New Roman</vt:lpstr>
      <vt:lpstr>Office Theme</vt:lpstr>
      <vt:lpstr>Chapitre 3</vt:lpstr>
      <vt:lpstr>Représentation du réseau PERT</vt:lpstr>
      <vt:lpstr>L’utilité de PERT </vt:lpstr>
      <vt:lpstr>Estimation des tâches</vt:lpstr>
      <vt:lpstr>Task Estimating</vt:lpstr>
      <vt:lpstr>   Exemple  de tableau d'antériorités   </vt:lpstr>
      <vt:lpstr>Reprenez le tableau avec la liste de tâches et montez le réseau en utilisant les liens de dépendance (les antécédents). Indiquez sur le graphique la désignation des tâches et leur durée comme défini précédemment. La tâche en pointillés est qualifiée de fictive. Nous verrons plus bas comment la traiter. Take the board with the to-do list and build the network using the dependencies (the history). Indicate on the graph the designation of the tasks and their duration as defined above. The dotted task is described as fictitious. We will see below how to treat it. </vt:lpstr>
      <vt:lpstr>Dates au plus tôt Earliest Dates</vt:lpstr>
      <vt:lpstr>Lorsque plusieurs tâches convergent vers une même étape (ici l'étape de Fin), retenez comme date au plus tôt, le nombre de jours le plus grand des différentes possibilités. Exp : entre C et fin : 2+5 = 7 entre G et fin 10 + 3 = 13 et entre F et fin : 14 + 5 =19 donc je retiens 19</vt:lpstr>
      <vt:lpstr>When several tasks converge on the same stage (in this case, the End stage), set the earliest number of days as the number of days of the different possibilities. Exp: between C and end: 2+5 = 7 between G and the end 10 + 3 = 13 and between F and the end: 14 + 5 =19 so I retain</vt:lpstr>
      <vt:lpstr>Dates au plus tard</vt:lpstr>
      <vt:lpstr>Latest dates</vt:lpstr>
      <vt:lpstr>Dates au plus tard Latest dates</vt:lpstr>
      <vt:lpstr> Le cas de la tâche fictive  The case of the fictitious task  </vt:lpstr>
      <vt:lpstr>Calcul des marges des tâches </vt:lpstr>
      <vt:lpstr>Calculating Task Margins</vt:lpstr>
      <vt:lpstr>Définition de la marge libre </vt:lpstr>
      <vt:lpstr>Definition of Free Margin</vt:lpstr>
      <vt:lpstr>Remarques  </vt:lpstr>
      <vt:lpstr>Remarks</vt:lpstr>
      <vt:lpstr>EXERCICE : On désire planifier un projet comprenant13 tâches repérées de A àM. </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3</dc:title>
  <dc:creator>PC</dc:creator>
  <cp:lastModifiedBy>PC</cp:lastModifiedBy>
  <cp:revision>1</cp:revision>
  <dcterms:created xsi:type="dcterms:W3CDTF">2025-04-02T12:05:49Z</dcterms:created>
  <dcterms:modified xsi:type="dcterms:W3CDTF">2025-04-02T12:08:18Z</dcterms:modified>
</cp:coreProperties>
</file>